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79" r:id="rId3"/>
    <p:sldId id="282" r:id="rId4"/>
    <p:sldId id="304" r:id="rId5"/>
    <p:sldId id="294" r:id="rId6"/>
    <p:sldId id="303" r:id="rId7"/>
    <p:sldId id="305" r:id="rId8"/>
    <p:sldId id="306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8" r:id="rId20"/>
    <p:sldId id="300" r:id="rId21"/>
    <p:sldId id="276" r:id="rId22"/>
    <p:sldId id="275" r:id="rId23"/>
  </p:sldIdLst>
  <p:sldSz cx="10693400" cy="756126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609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217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826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2436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3042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3653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4260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4866" algn="l" defTabSz="10412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E"/>
    <a:srgbClr val="0007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627" autoAdjust="0"/>
  </p:normalViewPr>
  <p:slideViewPr>
    <p:cSldViewPr>
      <p:cViewPr varScale="1">
        <p:scale>
          <a:sx n="81" d="100"/>
          <a:sy n="81" d="100"/>
        </p:scale>
        <p:origin x="-504" y="-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95E3A-6B40-4E45-9B40-32748B256F05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C637-D8B5-4D10-BE79-57E3DD91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E40B4-96F9-4438-8FAD-B0488F02848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FCF8-BB0E-4238-AFCE-06BAD00A9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393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782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181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574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1970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364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758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150" algn="l" defTabSz="9127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594172" y="3132559"/>
            <a:ext cx="9433048" cy="3168352"/>
          </a:xfrm>
        </p:spPr>
        <p:txBody>
          <a:bodyPr anchor="t">
            <a:normAutofit/>
          </a:bodyPr>
          <a:lstStyle>
            <a:lvl1pPr algn="l">
              <a:lnSpc>
                <a:spcPts val="7000"/>
              </a:lnSpc>
              <a:defRPr sz="7500" b="1" spc="-150"/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вашей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20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534670" y="3132560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51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90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175" y="1764411"/>
            <a:ext cx="4752527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5387254" y="1764411"/>
            <a:ext cx="4752527" cy="489654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78" y="6906467"/>
            <a:ext cx="5976665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2" y="6906467"/>
            <a:ext cx="851589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2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125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9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8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Логотип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87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28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8468" y="6906456"/>
            <a:ext cx="597666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темы раздела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07140" y="6906456"/>
            <a:ext cx="85159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8835-8C83-4574-951E-2F973674DF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74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700" r:id="rId8"/>
    <p:sldLayoutId id="2147483656" r:id="rId9"/>
    <p:sldLayoutId id="2147483657" r:id="rId10"/>
    <p:sldLayoutId id="2147483696" r:id="rId11"/>
    <p:sldLayoutId id="2147483698" r:id="rId12"/>
  </p:sldLayoutIdLst>
  <p:hf hdr="0" dt="0"/>
  <p:txStyles>
    <p:titleStyle>
      <a:lvl1pPr algn="ctr" defTabSz="1043056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</a:t>
            </a:r>
            <a:br>
              <a:rPr lang="ru-RU" dirty="0" smtClean="0"/>
            </a:br>
            <a:r>
              <a:rPr lang="ru-RU" dirty="0" smtClean="0"/>
              <a:t>достигая </a:t>
            </a:r>
            <a:br>
              <a:rPr lang="ru-RU" dirty="0" smtClean="0"/>
            </a:br>
            <a:r>
              <a:rPr lang="ru-RU" dirty="0" smtClean="0"/>
              <a:t>большего!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оборудования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79" y="1351742"/>
            <a:ext cx="29857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3690519" y="1260351"/>
            <a:ext cx="2952325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chemeClr val="bg1"/>
                </a:solidFill>
              </a:rPr>
              <a:t>Вы можете купить оборудование в лизинг с учётом основных условий программы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690516" y="2052439"/>
            <a:ext cx="3024336" cy="2088232"/>
            <a:chOff x="3690516" y="2124447"/>
            <a:chExt cx="3024336" cy="2088232"/>
          </a:xfrm>
        </p:grpSpPr>
        <p:sp>
          <p:nvSpPr>
            <p:cNvPr id="27" name="Содержимое 2"/>
            <p:cNvSpPr txBox="1">
              <a:spLocks/>
            </p:cNvSpPr>
            <p:nvPr/>
          </p:nvSpPr>
          <p:spPr>
            <a:xfrm>
              <a:off x="3690516" y="2124447"/>
              <a:ext cx="244827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Аванс от 20%</a:t>
              </a:r>
            </a:p>
          </p:txBody>
        </p:sp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3690516" y="2412479"/>
              <a:ext cx="244827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Новое оборудование</a:t>
              </a:r>
            </a:p>
          </p:txBody>
        </p:sp>
        <p:sp>
          <p:nvSpPr>
            <p:cNvPr id="31" name="Содержимое 2"/>
            <p:cNvSpPr txBox="1">
              <a:spLocks/>
            </p:cNvSpPr>
            <p:nvPr/>
          </p:nvSpPr>
          <p:spPr>
            <a:xfrm>
              <a:off x="3690516" y="2721777"/>
              <a:ext cx="266429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Срок лизинга до 36 месяцев</a:t>
              </a:r>
            </a:p>
          </p:txBody>
        </p:sp>
        <p:sp>
          <p:nvSpPr>
            <p:cNvPr id="32" name="Содержимое 2"/>
            <p:cNvSpPr txBox="1">
              <a:spLocks/>
            </p:cNvSpPr>
            <p:nvPr/>
          </p:nvSpPr>
          <p:spPr>
            <a:xfrm>
              <a:off x="3690516" y="3060551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Возможность досрочного выкупа</a:t>
              </a:r>
            </a:p>
          </p:txBody>
        </p:sp>
        <p:sp>
          <p:nvSpPr>
            <p:cNvPr id="33" name="Содержимое 2"/>
            <p:cNvSpPr txBox="1">
              <a:spLocks/>
            </p:cNvSpPr>
            <p:nvPr/>
          </p:nvSpPr>
          <p:spPr>
            <a:xfrm>
              <a:off x="3690516" y="3420591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Минимальный пакет документов</a:t>
              </a:r>
            </a:p>
          </p:txBody>
        </p:sp>
        <p:sp>
          <p:nvSpPr>
            <p:cNvPr id="34" name="Содержимое 2"/>
            <p:cNvSpPr txBox="1">
              <a:spLocks/>
            </p:cNvSpPr>
            <p:nvPr/>
          </p:nvSpPr>
          <p:spPr>
            <a:xfrm>
              <a:off x="3690516" y="3708623"/>
              <a:ext cx="3024336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Срок регистрации </a:t>
              </a: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лизингополу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-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 </a:t>
              </a: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чателя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от 12 месяцев</a:t>
              </a:r>
            </a:p>
          </p:txBody>
        </p:sp>
      </p:grpSp>
      <p:sp>
        <p:nvSpPr>
          <p:cNvPr id="35" name="Содержимое 2"/>
          <p:cNvSpPr txBox="1">
            <a:spLocks/>
          </p:cNvSpPr>
          <p:nvPr/>
        </p:nvSpPr>
        <p:spPr>
          <a:xfrm>
            <a:off x="3690519" y="5364807"/>
            <a:ext cx="2304253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800"/>
              </a:lnSpc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Перечень документов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3690516" y="5652839"/>
            <a:ext cx="446449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Анкета клиента и заявка на лизинг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Устав (с изменениями)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Подтверждение полномочий руководителя: протокол о назначении, </a:t>
            </a:r>
            <a:b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паспорт, протокол одобрения сделки при необходимости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Бухгалтерский баланс и Отчёт о финансовых результатах</a:t>
            </a:r>
          </a:p>
          <a:p>
            <a:pPr>
              <a:buFont typeface="Arial" pitchFamily="34" charset="0"/>
              <a:buChar char="•"/>
              <a:defRPr/>
            </a:pPr>
            <a:endParaRPr lang="ru-RU" sz="10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Все документы предоставляются в копиях заверенных клиентом.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858869" y="1260351"/>
            <a:ext cx="3528391" cy="4392488"/>
            <a:chOff x="6786860" y="1260351"/>
            <a:chExt cx="3528391" cy="4392488"/>
          </a:xfrm>
        </p:grpSpPr>
        <p:sp>
          <p:nvSpPr>
            <p:cNvPr id="38" name="Содержимое 2"/>
            <p:cNvSpPr txBox="1">
              <a:spLocks/>
            </p:cNvSpPr>
            <p:nvPr/>
          </p:nvSpPr>
          <p:spPr>
            <a:xfrm>
              <a:off x="6786860" y="1260351"/>
              <a:ext cx="2304253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Возьмите в лизинг:</a:t>
              </a:r>
            </a:p>
          </p:txBody>
        </p:sp>
        <p:sp>
          <p:nvSpPr>
            <p:cNvPr id="39" name="Содержимое 2"/>
            <p:cNvSpPr txBox="1">
              <a:spLocks/>
            </p:cNvSpPr>
            <p:nvPr/>
          </p:nvSpPr>
          <p:spPr>
            <a:xfrm>
              <a:off x="6786860" y="1620391"/>
              <a:ext cx="3528391" cy="40324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Авторемонтное и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автосервисное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оборудования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Горное и геологоразведочное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Деревообрабатывающее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Лесозаготовительное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Машиностроительное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Металлообрабатывающее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Металлургическое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ЖКХ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производства бумаги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и картона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производства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и обработки стекла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производства пластиковых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и пластмассовых изделий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производства строительной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техники и стройматериалов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сельского хозяйства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 для строительства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Полиграфическое оборудование для упаковки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Химическое оборудование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Энергетическое оборудование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спецтехники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50560" y="1260351"/>
            <a:ext cx="2952325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chemeClr val="bg1"/>
                </a:solidFill>
              </a:rPr>
              <a:t>Вы можете купить спецтехнику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в лизинг с учётом основных условий программы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050557" y="2052439"/>
            <a:ext cx="2448272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Аванс от 5%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050556" y="2340471"/>
            <a:ext cx="3096347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Новая специальная техника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050557" y="2628503"/>
            <a:ext cx="2664296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Срок лизинга до </a:t>
            </a: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48 </a:t>
            </a: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месяцев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050557" y="2916535"/>
            <a:ext cx="3024336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Возможность досрочного выкупа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050557" y="3204567"/>
            <a:ext cx="3024336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Минимальный пакет документов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050557" y="3492599"/>
            <a:ext cx="302433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Срок регистрации </a:t>
            </a:r>
            <a:r>
              <a:rPr lang="ru-RU" sz="13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лизингополу</a:t>
            </a: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b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</a:t>
            </a:r>
            <a:r>
              <a:rPr lang="ru-RU" sz="13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чателя</a:t>
            </a: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от 6 месяцев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4050559" y="5364807"/>
            <a:ext cx="2304253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1800"/>
              </a:lnSpc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Страны-производители: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4050556" y="5652839"/>
            <a:ext cx="446449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Россия, Беларусь, США, Канада, Австрия, Бельгия, Болгария, Великобритания, Германия, Дания, Норвегия, Ирландия, Испания, Италия, Нидерланды, Польша, Португалия, Румыния, Словакия, Словения, Финляндия, Франция, Чехия, Швеция, Швейцария, Япония, Южная Корея, Турция, Китай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93" y="1332358"/>
            <a:ext cx="3012167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Группа 37"/>
          <p:cNvGrpSpPr/>
          <p:nvPr/>
        </p:nvGrpSpPr>
        <p:grpSpPr>
          <a:xfrm>
            <a:off x="7362924" y="1260351"/>
            <a:ext cx="3024336" cy="2972612"/>
            <a:chOff x="7362924" y="1260351"/>
            <a:chExt cx="3024336" cy="2972612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7362924" y="1620391"/>
              <a:ext cx="3024336" cy="2612572"/>
              <a:chOff x="7362924" y="2052439"/>
              <a:chExt cx="3024336" cy="2612572"/>
            </a:xfrm>
          </p:grpSpPr>
          <p:sp>
            <p:nvSpPr>
              <p:cNvPr id="21" name="Содержимое 2"/>
              <p:cNvSpPr txBox="1">
                <a:spLocks/>
              </p:cNvSpPr>
              <p:nvPr/>
            </p:nvSpPr>
            <p:spPr>
              <a:xfrm>
                <a:off x="7362924" y="2052439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Бульдозеры</a:t>
                </a:r>
              </a:p>
            </p:txBody>
          </p:sp>
          <p:sp>
            <p:nvSpPr>
              <p:cNvPr id="22" name="Содержимое 2"/>
              <p:cNvSpPr txBox="1">
                <a:spLocks/>
              </p:cNvSpPr>
              <p:nvPr/>
            </p:nvSpPr>
            <p:spPr>
              <a:xfrm>
                <a:off x="7362924" y="2340471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Тракторы</a:t>
                </a:r>
              </a:p>
            </p:txBody>
          </p:sp>
          <p:sp>
            <p:nvSpPr>
              <p:cNvPr id="23" name="Содержимое 2"/>
              <p:cNvSpPr txBox="1">
                <a:spLocks/>
              </p:cNvSpPr>
              <p:nvPr/>
            </p:nvSpPr>
            <p:spPr>
              <a:xfrm>
                <a:off x="7362924" y="2628503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Экскаваторы</a:t>
                </a:r>
              </a:p>
            </p:txBody>
          </p:sp>
          <p:sp>
            <p:nvSpPr>
              <p:cNvPr id="24" name="Содержимое 2"/>
              <p:cNvSpPr txBox="1">
                <a:spLocks/>
              </p:cNvSpPr>
              <p:nvPr/>
            </p:nvSpPr>
            <p:spPr>
              <a:xfrm>
                <a:off x="7362924" y="2916535"/>
                <a:ext cx="266429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Экскаваторы-погрузчики</a:t>
                </a:r>
              </a:p>
            </p:txBody>
          </p:sp>
          <p:sp>
            <p:nvSpPr>
              <p:cNvPr id="25" name="Содержимое 2"/>
              <p:cNvSpPr txBox="1">
                <a:spLocks/>
              </p:cNvSpPr>
              <p:nvPr/>
            </p:nvSpPr>
            <p:spPr>
              <a:xfrm>
                <a:off x="7362924" y="3204567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Автопогрузчики</a:t>
                </a:r>
              </a:p>
            </p:txBody>
          </p:sp>
          <p:sp>
            <p:nvSpPr>
              <p:cNvPr id="26" name="Содержимое 2"/>
              <p:cNvSpPr txBox="1">
                <a:spLocks/>
              </p:cNvSpPr>
              <p:nvPr/>
            </p:nvSpPr>
            <p:spPr>
              <a:xfrm>
                <a:off x="7362924" y="3492599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</a:t>
                </a:r>
                <a:r>
                  <a:rPr lang="ru-RU" sz="1300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Электропогрузчики</a:t>
                </a:r>
                <a:endPara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7" name="Содержимое 2"/>
              <p:cNvSpPr txBox="1">
                <a:spLocks/>
              </p:cNvSpPr>
              <p:nvPr/>
            </p:nvSpPr>
            <p:spPr>
              <a:xfrm>
                <a:off x="7362924" y="3780631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Самоходные </a:t>
                </a:r>
                <a:r>
                  <a:rPr lang="ru-RU" sz="1300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штабелёры</a:t>
                </a:r>
                <a:endPara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9" name="Содержимое 2"/>
              <p:cNvSpPr txBox="1">
                <a:spLocks/>
              </p:cNvSpPr>
              <p:nvPr/>
            </p:nvSpPr>
            <p:spPr>
              <a:xfrm>
                <a:off x="7362924" y="4078805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Автогрейдеры</a:t>
                </a:r>
              </a:p>
            </p:txBody>
          </p:sp>
          <p:sp>
            <p:nvSpPr>
              <p:cNvPr id="30" name="Содержимое 2"/>
              <p:cNvSpPr txBox="1">
                <a:spLocks/>
              </p:cNvSpPr>
              <p:nvPr/>
            </p:nvSpPr>
            <p:spPr>
              <a:xfrm>
                <a:off x="7362924" y="4376979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Катки</a:t>
                </a:r>
              </a:p>
            </p:txBody>
          </p:sp>
        </p:grpSp>
        <p:sp>
          <p:nvSpPr>
            <p:cNvPr id="36" name="Содержимое 2"/>
            <p:cNvSpPr txBox="1">
              <a:spLocks/>
            </p:cNvSpPr>
            <p:nvPr/>
          </p:nvSpPr>
          <p:spPr>
            <a:xfrm>
              <a:off x="7362924" y="1260351"/>
              <a:ext cx="2304253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Возьмите в лизинг: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сельхозтехники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762524" y="1260351"/>
            <a:ext cx="3096347" cy="3024336"/>
            <a:chOff x="5922764" y="1260351"/>
            <a:chExt cx="3096347" cy="3024336"/>
          </a:xfrm>
        </p:grpSpPr>
        <p:sp>
          <p:nvSpPr>
            <p:cNvPr id="10" name="Содержимое 2"/>
            <p:cNvSpPr txBox="1">
              <a:spLocks/>
            </p:cNvSpPr>
            <p:nvPr/>
          </p:nvSpPr>
          <p:spPr>
            <a:xfrm>
              <a:off x="5922768" y="1260351"/>
              <a:ext cx="2952325" cy="7200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Вы можете купить оборудование</a:t>
              </a:r>
              <a:br>
                <a:rPr lang="ru-RU" sz="1300" b="1" dirty="0" smtClean="0">
                  <a:solidFill>
                    <a:schemeClr val="bg1"/>
                  </a:solidFill>
                </a:rPr>
              </a:br>
              <a:r>
                <a:rPr lang="ru-RU" sz="1300" b="1" dirty="0" smtClean="0">
                  <a:solidFill>
                    <a:schemeClr val="bg1"/>
                  </a:solidFill>
                </a:rPr>
                <a:t>в лизинг с учётом основных условий программы</a:t>
              </a:r>
            </a:p>
          </p:txBody>
        </p:sp>
        <p:grpSp>
          <p:nvGrpSpPr>
            <p:cNvPr id="12" name="Группа 8"/>
            <p:cNvGrpSpPr/>
            <p:nvPr/>
          </p:nvGrpSpPr>
          <p:grpSpPr>
            <a:xfrm>
              <a:off x="5922764" y="2052439"/>
              <a:ext cx="3096347" cy="2232248"/>
              <a:chOff x="3690515" y="2124447"/>
              <a:chExt cx="3096347" cy="2232248"/>
            </a:xfrm>
          </p:grpSpPr>
          <p:sp>
            <p:nvSpPr>
              <p:cNvPr id="13" name="Содержимое 2"/>
              <p:cNvSpPr txBox="1">
                <a:spLocks/>
              </p:cNvSpPr>
              <p:nvPr/>
            </p:nvSpPr>
            <p:spPr>
              <a:xfrm>
                <a:off x="3690516" y="2124447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Аванс от 20%</a:t>
                </a:r>
              </a:p>
            </p:txBody>
          </p:sp>
          <p:sp>
            <p:nvSpPr>
              <p:cNvPr id="14" name="Содержимое 2"/>
              <p:cNvSpPr txBox="1">
                <a:spLocks/>
              </p:cNvSpPr>
              <p:nvPr/>
            </p:nvSpPr>
            <p:spPr>
              <a:xfrm>
                <a:off x="3690516" y="2412479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Стоимость до </a:t>
                </a:r>
                <a:r>
                  <a:rPr lang="en-US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15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млн.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р.</a:t>
                </a:r>
              </a:p>
            </p:txBody>
          </p:sp>
          <p:sp>
            <p:nvSpPr>
              <p:cNvPr id="15" name="Содержимое 2"/>
              <p:cNvSpPr txBox="1">
                <a:spLocks/>
              </p:cNvSpPr>
              <p:nvPr/>
            </p:nvSpPr>
            <p:spPr>
              <a:xfrm>
                <a:off x="3690515" y="2700511"/>
                <a:ext cx="3096347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Новая техника </a:t>
                </a:r>
                <a:r>
                  <a:rPr lang="en-US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(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и выставочная)</a:t>
                </a:r>
              </a:p>
            </p:txBody>
          </p:sp>
          <p:sp>
            <p:nvSpPr>
              <p:cNvPr id="16" name="Содержимое 2"/>
              <p:cNvSpPr txBox="1">
                <a:spLocks/>
              </p:cNvSpPr>
              <p:nvPr/>
            </p:nvSpPr>
            <p:spPr>
              <a:xfrm>
                <a:off x="3690516" y="2988543"/>
                <a:ext cx="266429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Срок лизинга до 36 месяцев</a:t>
                </a:r>
              </a:p>
            </p:txBody>
          </p:sp>
          <p:sp>
            <p:nvSpPr>
              <p:cNvPr id="17" name="Содержимое 2"/>
              <p:cNvSpPr txBox="1">
                <a:spLocks/>
              </p:cNvSpPr>
              <p:nvPr/>
            </p:nvSpPr>
            <p:spPr>
              <a:xfrm>
                <a:off x="3690516" y="3276575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Быстрое оформление сделки</a:t>
                </a:r>
              </a:p>
            </p:txBody>
          </p:sp>
          <p:sp>
            <p:nvSpPr>
              <p:cNvPr id="18" name="Содержимое 2"/>
              <p:cNvSpPr txBox="1">
                <a:spLocks/>
              </p:cNvSpPr>
              <p:nvPr/>
            </p:nvSpPr>
            <p:spPr>
              <a:xfrm>
                <a:off x="3690516" y="3564607"/>
                <a:ext cx="3024336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Минимальный пакет документов</a:t>
                </a:r>
              </a:p>
            </p:txBody>
          </p:sp>
          <p:sp>
            <p:nvSpPr>
              <p:cNvPr id="19" name="Содержимое 2"/>
              <p:cNvSpPr txBox="1">
                <a:spLocks/>
              </p:cNvSpPr>
              <p:nvPr/>
            </p:nvSpPr>
            <p:spPr>
              <a:xfrm>
                <a:off x="3690516" y="3852639"/>
                <a:ext cx="3024336" cy="5040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Срок регистрации </a:t>
                </a:r>
                <a:r>
                  <a:rPr lang="ru-RU" sz="1300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лизингополу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-</a:t>
                </a:r>
                <a:b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</a:b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   </a:t>
                </a:r>
                <a:r>
                  <a:rPr lang="ru-RU" sz="1300" dirty="0" err="1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чателя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 от 6 месяцев</a:t>
                </a:r>
              </a:p>
            </p:txBody>
          </p:sp>
        </p:grpSp>
      </p:grpSp>
      <p:grpSp>
        <p:nvGrpSpPr>
          <p:cNvPr id="48" name="Группа 47"/>
          <p:cNvGrpSpPr/>
          <p:nvPr/>
        </p:nvGrpSpPr>
        <p:grpSpPr>
          <a:xfrm>
            <a:off x="6786861" y="1260351"/>
            <a:ext cx="3672407" cy="4968552"/>
            <a:chOff x="6858869" y="1260351"/>
            <a:chExt cx="3672407" cy="4968552"/>
          </a:xfrm>
        </p:grpSpPr>
        <p:sp>
          <p:nvSpPr>
            <p:cNvPr id="46" name="Содержимое 2"/>
            <p:cNvSpPr txBox="1">
              <a:spLocks/>
            </p:cNvSpPr>
            <p:nvPr/>
          </p:nvSpPr>
          <p:spPr>
            <a:xfrm>
              <a:off x="6858869" y="1260351"/>
              <a:ext cx="2304253" cy="45005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Возьмите в лизинг:</a:t>
              </a:r>
            </a:p>
          </p:txBody>
        </p:sp>
        <p:sp>
          <p:nvSpPr>
            <p:cNvPr id="47" name="Содержимое 2"/>
            <p:cNvSpPr txBox="1">
              <a:spLocks/>
            </p:cNvSpPr>
            <p:nvPr/>
          </p:nvSpPr>
          <p:spPr>
            <a:xfrm>
              <a:off x="6858869" y="1620391"/>
              <a:ext cx="3672407" cy="460851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Самоходную технику: тракторы, комбайны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предпосевной обработки почвы:     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плуги, бороны,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лущильщики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, катки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Посевную и посадочную технику: сеялки,  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рассадопосадочные, картофелепосадочные  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машины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ухода за посевами: культиваторы, 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окучники,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пропольщики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прореживатели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посевов, 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машины для подрезки кустов, опрыскиватели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полива и орошения: дождевальные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машины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внесения удобрений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Уборочную технику: косилки, жатки, 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кормоуборочные комбайны, зерноуборочные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комбайны, картофелеуборочные комбайны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Кормозаготовительную технику: косилки, грабли,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пресс-подборщики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Кормозаготовительную технику: косилки, грабли,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пресс-подборщики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переработки кормов: дробилки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кормов,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соломосилосорезки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, корнерезки,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фуражиры,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скирдорезы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и пр.</a:t>
              </a:r>
            </a:p>
            <a:p>
              <a:pPr>
                <a:lnSpc>
                  <a:spcPct val="110000"/>
                </a:lnSpc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Технику для ухода за животными: 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 кормораздатчики и пр.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80" y="1332359"/>
            <a:ext cx="2880320" cy="515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техники белорусского производства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80" y="1332359"/>
            <a:ext cx="3096344" cy="49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3978548" y="1260351"/>
            <a:ext cx="2952329" cy="4104456"/>
            <a:chOff x="3762524" y="1260351"/>
            <a:chExt cx="2952329" cy="4104456"/>
          </a:xfrm>
        </p:grpSpPr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3762528" y="1260351"/>
              <a:ext cx="2952325" cy="7200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Вы можете купить оборудование</a:t>
              </a:r>
              <a:br>
                <a:rPr lang="ru-RU" sz="1300" b="1" dirty="0" smtClean="0">
                  <a:solidFill>
                    <a:schemeClr val="bg1"/>
                  </a:solidFill>
                </a:rPr>
              </a:br>
              <a:r>
                <a:rPr lang="ru-RU" sz="1300" b="1" dirty="0" smtClean="0">
                  <a:solidFill>
                    <a:schemeClr val="bg1"/>
                  </a:solidFill>
                </a:rPr>
                <a:t>в лизинг с учётом основных условий программы</a:t>
              </a:r>
            </a:p>
          </p:txBody>
        </p:sp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3762525" y="2052439"/>
              <a:ext cx="244827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Аванс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от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10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%</a:t>
              </a:r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3762525" y="3780631"/>
              <a:ext cx="2736304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Стоимость предмета лизинга не ограничена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Содержимое 2"/>
            <p:cNvSpPr txBox="1">
              <a:spLocks/>
            </p:cNvSpPr>
            <p:nvPr/>
          </p:nvSpPr>
          <p:spPr>
            <a:xfrm>
              <a:off x="3762525" y="4572719"/>
              <a:ext cx="2736304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Равномерный график лизинговых платежей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Содержимое 2"/>
            <p:cNvSpPr txBox="1">
              <a:spLocks/>
            </p:cNvSpPr>
            <p:nvPr/>
          </p:nvSpPr>
          <p:spPr>
            <a:xfrm>
              <a:off x="3762525" y="4284687"/>
              <a:ext cx="266429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Срок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лизинга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от 12 месяцев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3762525" y="5076775"/>
              <a:ext cx="29523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Минимальный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пакет документов</a:t>
              </a:r>
            </a:p>
          </p:txBody>
        </p:sp>
        <p:sp>
          <p:nvSpPr>
            <p:cNvPr id="24" name="Содержимое 2"/>
            <p:cNvSpPr txBox="1">
              <a:spLocks/>
            </p:cNvSpPr>
            <p:nvPr/>
          </p:nvSpPr>
          <p:spPr>
            <a:xfrm>
              <a:off x="3762524" y="2340471"/>
              <a:ext cx="2880320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Лизинговые платежи частично субсидированы правительством Республики Беларусь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Содержимое 2"/>
            <p:cNvSpPr txBox="1">
              <a:spLocks/>
            </p:cNvSpPr>
            <p:nvPr/>
          </p:nvSpPr>
          <p:spPr>
            <a:xfrm>
              <a:off x="3762524" y="3060551"/>
              <a:ext cx="2952328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Предварительное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решение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финансировании  принимается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по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телефону за 1 день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146900" y="1260351"/>
            <a:ext cx="3168352" cy="4248472"/>
            <a:chOff x="7362924" y="1260351"/>
            <a:chExt cx="3168352" cy="4248472"/>
          </a:xfrm>
        </p:grpSpPr>
        <p:sp>
          <p:nvSpPr>
            <p:cNvPr id="31" name="Содержимое 2"/>
            <p:cNvSpPr txBox="1">
              <a:spLocks/>
            </p:cNvSpPr>
            <p:nvPr/>
          </p:nvSpPr>
          <p:spPr>
            <a:xfrm>
              <a:off x="7362924" y="1620391"/>
              <a:ext cx="244827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грузовую технику «МАЗ»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7362924" y="1260351"/>
              <a:ext cx="2304253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Возьмите в лизинг:</a:t>
              </a:r>
            </a:p>
          </p:txBody>
        </p:sp>
        <p:sp>
          <p:nvSpPr>
            <p:cNvPr id="40" name="Содержимое 2"/>
            <p:cNvSpPr txBox="1">
              <a:spLocks/>
            </p:cNvSpPr>
            <p:nvPr/>
          </p:nvSpPr>
          <p:spPr>
            <a:xfrm>
              <a:off x="7362924" y="1908423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карьерные самосвалы «БЕЛАЗ»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Содержимое 2"/>
            <p:cNvSpPr txBox="1">
              <a:spLocks/>
            </p:cNvSpPr>
            <p:nvPr/>
          </p:nvSpPr>
          <p:spPr>
            <a:xfrm>
              <a:off x="7362924" y="2196455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тракторы «БЕЛАРУСЬ»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Содержимое 2"/>
            <p:cNvSpPr txBox="1">
              <a:spLocks/>
            </p:cNvSpPr>
            <p:nvPr/>
          </p:nvSpPr>
          <p:spPr>
            <a:xfrm>
              <a:off x="7362924" y="2484487"/>
              <a:ext cx="3024336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зерноуборочную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и посевную технику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3" name="Содержимое 2"/>
            <p:cNvSpPr txBox="1">
              <a:spLocks/>
            </p:cNvSpPr>
            <p:nvPr/>
          </p:nvSpPr>
          <p:spPr>
            <a:xfrm>
              <a:off x="7362924" y="2988543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сельскохозяйственную технику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4" name="Содержимое 2"/>
            <p:cNvSpPr txBox="1">
              <a:spLocks/>
            </p:cNvSpPr>
            <p:nvPr/>
          </p:nvSpPr>
          <p:spPr>
            <a:xfrm>
              <a:off x="7362924" y="3276575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автомобили и спецтехнику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5" name="Содержимое 2"/>
            <p:cNvSpPr txBox="1">
              <a:spLocks/>
            </p:cNvSpPr>
            <p:nvPr/>
          </p:nvSpPr>
          <p:spPr>
            <a:xfrm>
              <a:off x="7362924" y="3564607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станки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Содержимое 2"/>
            <p:cNvSpPr txBox="1">
              <a:spLocks/>
            </p:cNvSpPr>
            <p:nvPr/>
          </p:nvSpPr>
          <p:spPr>
            <a:xfrm>
              <a:off x="7362924" y="3852639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коммунальную технику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Содержимое 2"/>
            <p:cNvSpPr txBox="1">
              <a:spLocks/>
            </p:cNvSpPr>
            <p:nvPr/>
          </p:nvSpPr>
          <p:spPr>
            <a:xfrm>
              <a:off x="7362924" y="4140671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дорожно-строительную технику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Содержимое 2"/>
            <p:cNvSpPr txBox="1">
              <a:spLocks/>
            </p:cNvSpPr>
            <p:nvPr/>
          </p:nvSpPr>
          <p:spPr>
            <a:xfrm>
              <a:off x="7362924" y="4428703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экскаваторы, погрузчики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9" name="Содержимое 2"/>
            <p:cNvSpPr txBox="1">
              <a:spLocks/>
            </p:cNvSpPr>
            <p:nvPr/>
          </p:nvSpPr>
          <p:spPr>
            <a:xfrm>
              <a:off x="7362924" y="4716735"/>
              <a:ext cx="3024336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деревообрабатывающее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Содержимое 2"/>
            <p:cNvSpPr txBox="1">
              <a:spLocks/>
            </p:cNvSpPr>
            <p:nvPr/>
          </p:nvSpPr>
          <p:spPr>
            <a:xfrm>
              <a:off x="7362924" y="5220791"/>
              <a:ext cx="316835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есозаготовительную технику и др.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«Лизинговые проекты»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78548" y="1128253"/>
            <a:ext cx="5833218" cy="7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r>
              <a:rPr lang="ru-RU" sz="1400" dirty="0">
                <a:solidFill>
                  <a:srgbClr val="004D9E"/>
                </a:solidFill>
                <a:latin typeface="+mj-lt"/>
                <a:cs typeface="Arial" pitchFamily="34" charset="0"/>
              </a:rPr>
              <a:t>«Балтийский лизинг» вошел в число аккредитованных лизинговых компаний, участвующих </a:t>
            </a:r>
            <a:r>
              <a:rPr lang="ru-RU" sz="1400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в реализации </a:t>
            </a:r>
            <a:r>
              <a:rPr lang="ru-RU" sz="1400" dirty="0">
                <a:solidFill>
                  <a:srgbClr val="004D9E"/>
                </a:solidFill>
                <a:latin typeface="+mj-lt"/>
                <a:cs typeface="Arial" pitchFamily="34" charset="0"/>
              </a:rPr>
              <a:t>программы «Лизинговые проекты» Фонда развития промышленности.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8820" y="3136141"/>
            <a:ext cx="5822957" cy="1169391"/>
          </a:xfrm>
          <a:prstGeom prst="rect">
            <a:avLst/>
          </a:prstGeom>
        </p:spPr>
        <p:txBody>
          <a:bodyPr wrap="square" lIns="91280" tIns="45641" rIns="91280" bIns="45641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Проект направлен на обеспечение возможности технологического перевооружения производственной базы промышленных предприятий через приобретение в лизинг оборудования российского производства на специальных условиях финансирования части авансового платежа. </a:t>
            </a: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917548" y="4932759"/>
            <a:ext cx="8929750" cy="181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r>
              <a:rPr lang="ru-RU" sz="1300" b="1" dirty="0">
                <a:solidFill>
                  <a:srgbClr val="004D9E"/>
                </a:solidFill>
                <a:latin typeface="+mj-lt"/>
              </a:rPr>
              <a:t>Условия программы «Лизинговые проекты»:</a:t>
            </a:r>
          </a:p>
          <a:p>
            <a:endParaRPr lang="ru-RU" sz="800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Фонд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развития промышленности предоставляет производственным компаниям займы в размере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от 5 до </a:t>
            </a:r>
            <a:r>
              <a:rPr lang="en-US" sz="1300" b="1" dirty="0" smtClean="0">
                <a:solidFill>
                  <a:srgbClr val="004D9E"/>
                </a:solidFill>
                <a:latin typeface="+mj-lt"/>
              </a:rPr>
              <a:t>500 </a:t>
            </a:r>
            <a:r>
              <a:rPr lang="ru-RU" sz="1300" b="1" dirty="0" err="1" smtClean="0">
                <a:solidFill>
                  <a:srgbClr val="004D9E"/>
                </a:solidFill>
                <a:latin typeface="+mj-lt"/>
              </a:rPr>
              <a:t>млн</a:t>
            </a:r>
            <a:r>
              <a:rPr lang="ru-RU" sz="1300" b="1" dirty="0" smtClean="0">
                <a:solidFill>
                  <a:srgbClr val="004D9E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рублей по ставке </a:t>
            </a:r>
            <a:r>
              <a:rPr lang="ru-RU" sz="1300" b="1" dirty="0" smtClean="0">
                <a:solidFill>
                  <a:srgbClr val="004D9E"/>
                </a:solidFill>
                <a:latin typeface="+mj-lt"/>
              </a:rPr>
              <a:t>1%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годовых.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 Заемные средства должны быть направлены на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финансирование от 10% до </a:t>
            </a:r>
            <a:r>
              <a:rPr lang="en-US" sz="1300" b="1" dirty="0" smtClean="0">
                <a:solidFill>
                  <a:srgbClr val="004D9E"/>
                </a:solidFill>
                <a:latin typeface="+mj-lt"/>
              </a:rPr>
              <a:t>9</a:t>
            </a:r>
            <a:r>
              <a:rPr lang="ru-RU" sz="1300" b="1" dirty="0" smtClean="0">
                <a:solidFill>
                  <a:srgbClr val="004D9E"/>
                </a:solidFill>
                <a:latin typeface="+mj-lt"/>
              </a:rPr>
              <a:t>0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% </a:t>
            </a:r>
            <a:r>
              <a:rPr lang="ru-RU" sz="1300" b="1" dirty="0" smtClean="0">
                <a:solidFill>
                  <a:srgbClr val="004D9E"/>
                </a:solidFill>
                <a:latin typeface="+mj-lt"/>
              </a:rPr>
              <a:t>размера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аванса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по заключаемому договору лизинга. </a:t>
            </a:r>
          </a:p>
          <a:p>
            <a:pPr>
              <a:buFont typeface="Arial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 Общая стоимость лизингового проекта должна составлять не менее 20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млн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рублей.</a:t>
            </a:r>
          </a:p>
          <a:p>
            <a:pPr>
              <a:buFont typeface="Arial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Заём 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может быть выдан Фондом </a:t>
            </a:r>
            <a:r>
              <a:rPr lang="ru-RU" sz="1300" b="1" dirty="0">
                <a:solidFill>
                  <a:srgbClr val="004D9E"/>
                </a:solidFill>
                <a:latin typeface="+mj-lt"/>
              </a:rPr>
              <a:t>на срок до 5 лет</a:t>
            </a:r>
            <a:r>
              <a:rPr lang="ru-RU" sz="13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ru-RU" sz="1300" dirty="0">
                <a:solidFill>
                  <a:schemeClr val="bg1"/>
                </a:solidFill>
                <a:latin typeface="+mj-lt"/>
              </a:rPr>
              <a:t> Финансирование остатка стоимости приобретаемого оборудования осуществляется лизинговой 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компанией.</a:t>
            </a:r>
            <a:endParaRPr lang="ru-RU" sz="1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532" y="2412482"/>
            <a:ext cx="382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220" y="1116335"/>
            <a:ext cx="2296514" cy="37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б/у техники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19" y="1188343"/>
            <a:ext cx="3672409" cy="31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Группа 59"/>
          <p:cNvGrpSpPr/>
          <p:nvPr/>
        </p:nvGrpSpPr>
        <p:grpSpPr>
          <a:xfrm>
            <a:off x="954212" y="4572719"/>
            <a:ext cx="4176468" cy="1800200"/>
            <a:chOff x="954212" y="4572719"/>
            <a:chExt cx="4176468" cy="1800200"/>
          </a:xfrm>
        </p:grpSpPr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954216" y="4572719"/>
              <a:ext cx="2952325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Специальные условия</a:t>
              </a:r>
            </a:p>
          </p:txBody>
        </p:sp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954212" y="4932759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Предварительное решение  за 1 день</a:t>
              </a:r>
            </a:p>
          </p:txBody>
        </p:sp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954212" y="5220994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Без финансового анализа</a:t>
              </a:r>
            </a:p>
          </p:txBody>
        </p:sp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954212" y="5509229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Минимальный пакет документов</a:t>
              </a:r>
            </a:p>
          </p:txBody>
        </p:sp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954212" y="5796855"/>
              <a:ext cx="4176468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Специальные предложения от производителей</a:t>
              </a:r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954212" y="6084887"/>
              <a:ext cx="4176468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Обеспечение сделки – предмет лизинга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986660" y="1116335"/>
            <a:ext cx="4536504" cy="3999960"/>
            <a:chOff x="5058668" y="1188343"/>
            <a:chExt cx="4536504" cy="3999960"/>
          </a:xfrm>
        </p:grpSpPr>
        <p:pic>
          <p:nvPicPr>
            <p:cNvPr id="24" name="Picture 2" descr="D:\Фирменный стиль\Презентации\Презентации\2019 Общая презентация компании\0_Материалы\Легковой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668" y="1188343"/>
              <a:ext cx="1699105" cy="689992"/>
            </a:xfrm>
            <a:prstGeom prst="rect">
              <a:avLst/>
            </a:prstGeom>
            <a:noFill/>
          </p:spPr>
        </p:pic>
        <p:pic>
          <p:nvPicPr>
            <p:cNvPr id="28" name="Picture 3" descr="D:\Фирменный стиль\Презентации\Презентации\2019 Общая презентация компании\0_Материалы\Коммерческий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8668" y="2052439"/>
              <a:ext cx="1699105" cy="689992"/>
            </a:xfrm>
            <a:prstGeom prst="rect">
              <a:avLst/>
            </a:prstGeom>
            <a:noFill/>
          </p:spPr>
        </p:pic>
        <p:pic>
          <p:nvPicPr>
            <p:cNvPr id="35" name="Picture 4" descr="D:\Фирменный стиль\Презентации\Презентации\2019 Общая презентация компании\0_Материалы\Грузовой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4893" y="3204567"/>
              <a:ext cx="1699105" cy="689992"/>
            </a:xfrm>
            <a:prstGeom prst="rect">
              <a:avLst/>
            </a:prstGeom>
            <a:noFill/>
          </p:spPr>
        </p:pic>
        <p:sp>
          <p:nvSpPr>
            <p:cNvPr id="20" name="Содержимое 2"/>
            <p:cNvSpPr txBox="1">
              <a:spLocks/>
            </p:cNvSpPr>
            <p:nvPr/>
          </p:nvSpPr>
          <p:spPr>
            <a:xfrm>
              <a:off x="5346701" y="1878335"/>
              <a:ext cx="2016223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Легковой автотранспорт</a:t>
              </a:r>
            </a:p>
          </p:txBody>
        </p:sp>
        <p:sp>
          <p:nvSpPr>
            <p:cNvPr id="21" name="Содержимое 2"/>
            <p:cNvSpPr txBox="1">
              <a:spLocks/>
            </p:cNvSpPr>
            <p:nvPr/>
          </p:nvSpPr>
          <p:spPr>
            <a:xfrm>
              <a:off x="7290916" y="1260351"/>
              <a:ext cx="2232248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Сумма сделки        Аванс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7290916" y="1662311"/>
              <a:ext cx="1368152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5 5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00 000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р.</a:t>
              </a:r>
            </a:p>
          </p:txBody>
        </p:sp>
        <p:sp>
          <p:nvSpPr>
            <p:cNvPr id="23" name="Содержимое 2"/>
            <p:cNvSpPr txBox="1">
              <a:spLocks/>
            </p:cNvSpPr>
            <p:nvPr/>
          </p:nvSpPr>
          <p:spPr>
            <a:xfrm>
              <a:off x="8654851" y="1590303"/>
              <a:ext cx="931887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4D9E"/>
                  </a:solidFill>
                </a:rPr>
                <a:t>от </a:t>
              </a:r>
              <a:r>
                <a:rPr lang="ru-RU" sz="1600" b="1" dirty="0" smtClean="0">
                  <a:solidFill>
                    <a:srgbClr val="004D9E"/>
                  </a:solidFill>
                </a:rPr>
                <a:t>10%</a:t>
              </a:r>
              <a:endParaRPr lang="ru-RU" sz="1600" b="1" dirty="0" smtClean="0">
                <a:solidFill>
                  <a:srgbClr val="004D9E"/>
                </a:solidFill>
              </a:endParaRPr>
            </a:p>
          </p:txBody>
        </p:sp>
        <p:sp>
          <p:nvSpPr>
            <p:cNvPr id="25" name="Содержимое 2"/>
            <p:cNvSpPr txBox="1">
              <a:spLocks/>
            </p:cNvSpPr>
            <p:nvPr/>
          </p:nvSpPr>
          <p:spPr>
            <a:xfrm>
              <a:off x="5346701" y="2738441"/>
              <a:ext cx="1800199" cy="25010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Коммерческий транспорт </a:t>
              </a:r>
            </a:p>
          </p:txBody>
        </p:sp>
        <p:sp>
          <p:nvSpPr>
            <p:cNvPr id="26" name="Содержимое 2"/>
            <p:cNvSpPr txBox="1">
              <a:spLocks/>
            </p:cNvSpPr>
            <p:nvPr/>
          </p:nvSpPr>
          <p:spPr>
            <a:xfrm>
              <a:off x="7290916" y="2522418"/>
              <a:ext cx="1368152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 4 500 000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р.</a:t>
              </a:r>
            </a:p>
          </p:txBody>
        </p:sp>
        <p:sp>
          <p:nvSpPr>
            <p:cNvPr id="27" name="Содержимое 2"/>
            <p:cNvSpPr txBox="1">
              <a:spLocks/>
            </p:cNvSpPr>
            <p:nvPr/>
          </p:nvSpPr>
          <p:spPr>
            <a:xfrm>
              <a:off x="8659068" y="2450410"/>
              <a:ext cx="936104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4D9E"/>
                  </a:solidFill>
                </a:rPr>
                <a:t>от </a:t>
              </a:r>
              <a:r>
                <a:rPr lang="ru-RU" sz="1600" b="1" dirty="0" smtClean="0">
                  <a:solidFill>
                    <a:srgbClr val="004D9E"/>
                  </a:solidFill>
                </a:rPr>
                <a:t>15%</a:t>
              </a:r>
              <a:endParaRPr lang="ru-RU" sz="1600" b="1" dirty="0" smtClean="0">
                <a:solidFill>
                  <a:srgbClr val="004D9E"/>
                </a:solidFill>
              </a:endParaRPr>
            </a:p>
          </p:txBody>
        </p:sp>
        <p:sp>
          <p:nvSpPr>
            <p:cNvPr id="29" name="Содержимое 2"/>
            <p:cNvSpPr txBox="1">
              <a:spLocks/>
            </p:cNvSpPr>
            <p:nvPr/>
          </p:nvSpPr>
          <p:spPr>
            <a:xfrm>
              <a:off x="5562724" y="4938202"/>
              <a:ext cx="1224135" cy="250101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Спецтехника</a:t>
              </a:r>
            </a:p>
          </p:txBody>
        </p:sp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7290916" y="4722178"/>
              <a:ext cx="1512168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 8 000 000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р.</a:t>
              </a:r>
            </a:p>
          </p:txBody>
        </p:sp>
        <p:sp>
          <p:nvSpPr>
            <p:cNvPr id="31" name="Содержимое 2"/>
            <p:cNvSpPr txBox="1">
              <a:spLocks/>
            </p:cNvSpPr>
            <p:nvPr/>
          </p:nvSpPr>
          <p:spPr>
            <a:xfrm>
              <a:off x="8659068" y="4650170"/>
              <a:ext cx="936104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4D9E"/>
                  </a:solidFill>
                </a:rPr>
                <a:t>от </a:t>
              </a:r>
              <a:r>
                <a:rPr lang="ru-RU" sz="1600" b="1" dirty="0" smtClean="0">
                  <a:solidFill>
                    <a:srgbClr val="004D9E"/>
                  </a:solidFill>
                </a:rPr>
                <a:t>10%</a:t>
              </a:r>
              <a:endParaRPr lang="ru-RU" sz="1600" b="1" dirty="0" smtClean="0">
                <a:solidFill>
                  <a:srgbClr val="004D9E"/>
                </a:solidFill>
              </a:endParaRPr>
            </a:p>
          </p:txBody>
        </p:sp>
        <p:sp>
          <p:nvSpPr>
            <p:cNvPr id="32" name="Содержимое 2"/>
            <p:cNvSpPr txBox="1">
              <a:spLocks/>
            </p:cNvSpPr>
            <p:nvPr/>
          </p:nvSpPr>
          <p:spPr>
            <a:xfrm>
              <a:off x="5346701" y="3894559"/>
              <a:ext cx="2016223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Грузовой транспорт</a:t>
              </a:r>
            </a:p>
          </p:txBody>
        </p:sp>
        <p:sp>
          <p:nvSpPr>
            <p:cNvPr id="33" name="Содержимое 2"/>
            <p:cNvSpPr txBox="1">
              <a:spLocks/>
            </p:cNvSpPr>
            <p:nvPr/>
          </p:nvSpPr>
          <p:spPr>
            <a:xfrm>
              <a:off x="7290916" y="3606527"/>
              <a:ext cx="1512168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 8 000 000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р.</a:t>
              </a:r>
            </a:p>
          </p:txBody>
        </p:sp>
        <p:sp>
          <p:nvSpPr>
            <p:cNvPr id="34" name="Содержимое 2"/>
            <p:cNvSpPr txBox="1">
              <a:spLocks/>
            </p:cNvSpPr>
            <p:nvPr/>
          </p:nvSpPr>
          <p:spPr>
            <a:xfrm>
              <a:off x="8659068" y="3534519"/>
              <a:ext cx="936104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4D9E"/>
                  </a:solidFill>
                </a:rPr>
                <a:t>от </a:t>
              </a:r>
              <a:r>
                <a:rPr lang="ru-RU" sz="1600" b="1" dirty="0" smtClean="0">
                  <a:solidFill>
                    <a:srgbClr val="004D9E"/>
                  </a:solidFill>
                </a:rPr>
                <a:t>15%</a:t>
              </a:r>
              <a:endParaRPr lang="ru-RU" sz="1600" b="1" dirty="0" smtClean="0">
                <a:solidFill>
                  <a:srgbClr val="004D9E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724" y="4212679"/>
              <a:ext cx="1103988" cy="712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2" name="Группа 81"/>
            <p:cNvGrpSpPr/>
            <p:nvPr/>
          </p:nvGrpSpPr>
          <p:grpSpPr>
            <a:xfrm>
              <a:off x="7218908" y="5044287"/>
              <a:ext cx="2304256" cy="45719"/>
              <a:chOff x="2826420" y="6020722"/>
              <a:chExt cx="2304256" cy="45719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2826420" y="6020722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4268450" y="6020722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3" name="Группа 94"/>
            <p:cNvGrpSpPr/>
            <p:nvPr/>
          </p:nvGrpSpPr>
          <p:grpSpPr>
            <a:xfrm>
              <a:off x="7218908" y="3966567"/>
              <a:ext cx="2304256" cy="45719"/>
              <a:chOff x="2826420" y="6020722"/>
              <a:chExt cx="2304256" cy="45719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2826420" y="6020722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268450" y="6020722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4" name="Группа 97"/>
            <p:cNvGrpSpPr/>
            <p:nvPr/>
          </p:nvGrpSpPr>
          <p:grpSpPr>
            <a:xfrm>
              <a:off x="7218908" y="2844527"/>
              <a:ext cx="2304256" cy="45719"/>
              <a:chOff x="2826420" y="6020722"/>
              <a:chExt cx="2304256" cy="45719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826420" y="6020722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4268450" y="6020722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5" name="Группа 100"/>
            <p:cNvGrpSpPr/>
            <p:nvPr/>
          </p:nvGrpSpPr>
          <p:grpSpPr>
            <a:xfrm>
              <a:off x="7218908" y="1980431"/>
              <a:ext cx="2304256" cy="45719"/>
              <a:chOff x="2826420" y="6020722"/>
              <a:chExt cx="2304256" cy="45719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2826420" y="6020722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268450" y="6020722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7" name="Содержимое 2"/>
          <p:cNvSpPr txBox="1">
            <a:spLocks/>
          </p:cNvSpPr>
          <p:nvPr/>
        </p:nvSpPr>
        <p:spPr>
          <a:xfrm>
            <a:off x="5562724" y="6876975"/>
            <a:ext cx="4392488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*  Срок лизинга для всех программ до 36 месяцев (до 5 лет по отдельному  согласованию), с возможностью досрочного выкупа</a:t>
            </a:r>
            <a:endParaRPr lang="ru-RU" sz="10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медицинского оборудования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834532" y="5004767"/>
            <a:ext cx="201622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chemeClr val="bg1"/>
                </a:solidFill>
              </a:rPr>
              <a:t>Лизинговые платежи </a:t>
            </a:r>
          </a:p>
          <a:p>
            <a:pPr>
              <a:defRPr/>
            </a:pPr>
            <a:r>
              <a:rPr lang="ru-RU" sz="1300" b="1" dirty="0" smtClean="0">
                <a:solidFill>
                  <a:schemeClr val="bg1"/>
                </a:solidFill>
              </a:rPr>
              <a:t>не облагаются НДС*</a:t>
            </a:r>
            <a:endParaRPr lang="ru-RU" sz="1300" b="1" dirty="0" smtClean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562724" y="6516935"/>
            <a:ext cx="439248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*  Перечень основных средств, доступных с нулевой ставкой НДС </a:t>
            </a:r>
            <a:b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по лизингу, утверждён Постановлением правительства РФ №1042 </a:t>
            </a:r>
            <a:b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и включает в себя широкий спектр наиболее востребованного медицинского оборудования.</a:t>
            </a:r>
            <a:endParaRPr lang="ru-RU" sz="10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62524" y="1260351"/>
            <a:ext cx="3240360" cy="3168352"/>
            <a:chOff x="3762524" y="1260351"/>
            <a:chExt cx="3240360" cy="3168352"/>
          </a:xfrm>
        </p:grpSpPr>
        <p:sp>
          <p:nvSpPr>
            <p:cNvPr id="38" name="Содержимое 2"/>
            <p:cNvSpPr txBox="1">
              <a:spLocks/>
            </p:cNvSpPr>
            <p:nvPr/>
          </p:nvSpPr>
          <p:spPr>
            <a:xfrm>
              <a:off x="3762528" y="1260351"/>
              <a:ext cx="2952325" cy="7200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Вы можете купить оборудование</a:t>
              </a:r>
              <a:br>
                <a:rPr lang="ru-RU" sz="1300" b="1" dirty="0" smtClean="0">
                  <a:solidFill>
                    <a:schemeClr val="bg1"/>
                  </a:solidFill>
                </a:rPr>
              </a:br>
              <a:r>
                <a:rPr lang="ru-RU" sz="1300" b="1" dirty="0" smtClean="0">
                  <a:solidFill>
                    <a:schemeClr val="bg1"/>
                  </a:solidFill>
                </a:rPr>
                <a:t>в лизинг с учётом основных условий программы</a:t>
              </a:r>
            </a:p>
          </p:txBody>
        </p:sp>
        <p:sp>
          <p:nvSpPr>
            <p:cNvPr id="40" name="Содержимое 2"/>
            <p:cNvSpPr txBox="1">
              <a:spLocks/>
            </p:cNvSpPr>
            <p:nvPr/>
          </p:nvSpPr>
          <p:spPr>
            <a:xfrm>
              <a:off x="3762525" y="2052439"/>
              <a:ext cx="2448272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Аванс от 20%</a:t>
              </a:r>
            </a:p>
          </p:txBody>
        </p:sp>
        <p:sp>
          <p:nvSpPr>
            <p:cNvPr id="42" name="Содержимое 2"/>
            <p:cNvSpPr txBox="1">
              <a:spLocks/>
            </p:cNvSpPr>
            <p:nvPr/>
          </p:nvSpPr>
          <p:spPr>
            <a:xfrm>
              <a:off x="3762524" y="2340471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Новое оборудование </a:t>
              </a:r>
              <a:r>
                <a:rPr lang="en-US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(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и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выставочное)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3" name="Содержимое 2"/>
            <p:cNvSpPr txBox="1">
              <a:spLocks/>
            </p:cNvSpPr>
            <p:nvPr/>
          </p:nvSpPr>
          <p:spPr>
            <a:xfrm>
              <a:off x="3762525" y="2628503"/>
              <a:ext cx="266429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Срок лизинга до 36 месяцев</a:t>
              </a:r>
            </a:p>
          </p:txBody>
        </p:sp>
        <p:sp>
          <p:nvSpPr>
            <p:cNvPr id="44" name="Содержимое 2"/>
            <p:cNvSpPr txBox="1">
              <a:spLocks/>
            </p:cNvSpPr>
            <p:nvPr/>
          </p:nvSpPr>
          <p:spPr>
            <a:xfrm>
              <a:off x="3762525" y="2916535"/>
              <a:ext cx="3024336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Возможность досрочного выкупа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Содержимое 2"/>
            <p:cNvSpPr txBox="1">
              <a:spLocks/>
            </p:cNvSpPr>
            <p:nvPr/>
          </p:nvSpPr>
          <p:spPr>
            <a:xfrm>
              <a:off x="3762525" y="3204567"/>
              <a:ext cx="3024336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Срок регистрации </a:t>
              </a: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лизингополу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-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 </a:t>
              </a: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чателя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от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12 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месяцев</a:t>
              </a:r>
            </a:p>
          </p:txBody>
        </p:sp>
        <p:sp>
          <p:nvSpPr>
            <p:cNvPr id="47" name="Содержимое 2"/>
            <p:cNvSpPr txBox="1">
              <a:spLocks/>
            </p:cNvSpPr>
            <p:nvPr/>
          </p:nvSpPr>
          <p:spPr>
            <a:xfrm>
              <a:off x="3762524" y="3708623"/>
              <a:ext cx="3024336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Предварительное решение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 о финансировании  принимается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  по телефону за 1 день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74892" y="1260351"/>
            <a:ext cx="3240360" cy="4320480"/>
            <a:chOff x="7146900" y="1260351"/>
            <a:chExt cx="3240360" cy="4320480"/>
          </a:xfrm>
        </p:grpSpPr>
        <p:sp>
          <p:nvSpPr>
            <p:cNvPr id="24" name="Содержимое 2"/>
            <p:cNvSpPr txBox="1">
              <a:spLocks/>
            </p:cNvSpPr>
            <p:nvPr/>
          </p:nvSpPr>
          <p:spPr>
            <a:xfrm>
              <a:off x="7146900" y="1620391"/>
              <a:ext cx="3096344" cy="93610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Диагностическое оборудование: ультразвуковая и ЭКГ диагностика, МРТ, иное оборудование для функциональной диагностики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Содержимое 2"/>
            <p:cNvSpPr txBox="1">
              <a:spLocks/>
            </p:cNvSpPr>
            <p:nvPr/>
          </p:nvSpPr>
          <p:spPr>
            <a:xfrm>
              <a:off x="7146900" y="1260351"/>
              <a:ext cx="2304253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Возьмите в лизинг:</a:t>
              </a:r>
            </a:p>
          </p:txBody>
        </p:sp>
        <p:sp>
          <p:nvSpPr>
            <p:cNvPr id="49" name="Содержимое 2"/>
            <p:cNvSpPr txBox="1">
              <a:spLocks/>
            </p:cNvSpPr>
            <p:nvPr/>
          </p:nvSpPr>
          <p:spPr>
            <a:xfrm>
              <a:off x="7146900" y="2556495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Офтальмологическое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Содержимое 2"/>
            <p:cNvSpPr txBox="1">
              <a:spLocks/>
            </p:cNvSpPr>
            <p:nvPr/>
          </p:nvSpPr>
          <p:spPr>
            <a:xfrm>
              <a:off x="7146900" y="2844527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Стоматологическое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1" name="Содержимое 2"/>
            <p:cNvSpPr txBox="1">
              <a:spLocks/>
            </p:cNvSpPr>
            <p:nvPr/>
          </p:nvSpPr>
          <p:spPr>
            <a:xfrm>
              <a:off x="7146900" y="3132559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Лабораторное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2" name="Содержимое 2"/>
            <p:cNvSpPr txBox="1">
              <a:spLocks/>
            </p:cNvSpPr>
            <p:nvPr/>
          </p:nvSpPr>
          <p:spPr>
            <a:xfrm>
              <a:off x="7146900" y="3420591"/>
              <a:ext cx="3240360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Оборудование для эстетической медицины, косметологии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Содержимое 2"/>
            <p:cNvSpPr txBox="1">
              <a:spLocks/>
            </p:cNvSpPr>
            <p:nvPr/>
          </p:nvSpPr>
          <p:spPr>
            <a:xfrm>
              <a:off x="7146900" y="3924647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Неонатологическое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Содержимое 2"/>
            <p:cNvSpPr txBox="1">
              <a:spLocks/>
            </p:cNvSpPr>
            <p:nvPr/>
          </p:nvSpPr>
          <p:spPr>
            <a:xfrm>
              <a:off x="7146900" y="4212679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Перинатальное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5" name="Содержимое 2"/>
            <p:cNvSpPr txBox="1">
              <a:spLocks/>
            </p:cNvSpPr>
            <p:nvPr/>
          </p:nvSpPr>
          <p:spPr>
            <a:xfrm>
              <a:off x="7146900" y="4500711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Стерилизационное оборудование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6" name="Содержимое 2"/>
            <p:cNvSpPr txBox="1">
              <a:spLocks/>
            </p:cNvSpPr>
            <p:nvPr/>
          </p:nvSpPr>
          <p:spPr>
            <a:xfrm>
              <a:off x="7146900" y="4788743"/>
              <a:ext cx="3240360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Оборудование для анестезиологии,</a:t>
              </a:r>
            </a:p>
            <a:p>
              <a:pPr marL="536575" indent="-357188"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реанимации, интенсивной терапии</a:t>
              </a:r>
            </a:p>
            <a:p>
              <a:pPr marL="179388" indent="-179388">
                <a:buFont typeface="Arial" pitchFamily="34" charset="0"/>
                <a:buChar char="•"/>
                <a:defRPr/>
              </a:pP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8" name="Содержимое 2"/>
            <p:cNvSpPr txBox="1">
              <a:spLocks/>
            </p:cNvSpPr>
            <p:nvPr/>
          </p:nvSpPr>
          <p:spPr>
            <a:xfrm>
              <a:off x="7146900" y="5292799"/>
              <a:ext cx="3240360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Оборудование для реабилитации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12" y="1332359"/>
            <a:ext cx="27649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корпоративных парков</a:t>
            </a:r>
            <a:endParaRPr lang="ru-RU" sz="2900" b="1" dirty="0">
              <a:solidFill>
                <a:srgbClr val="004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54612" y="1260350"/>
            <a:ext cx="439248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300" b="1" dirty="0" smtClean="0">
                <a:solidFill>
                  <a:schemeClr val="bg1"/>
                </a:solidFill>
              </a:rPr>
              <a:t>Почему Оперативный лизинг автопарка выгоден:</a:t>
            </a:r>
            <a:endParaRPr lang="ru-RU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54609" y="1692398"/>
            <a:ext cx="1872208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Аванс от 0%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54608" y="1980430"/>
            <a:ext cx="4248471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Минимальный пакет документов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554608" y="2268462"/>
            <a:ext cx="410445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Предварительное решение о финансирование</a:t>
            </a:r>
            <a:b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в течение 1 дня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554608" y="2772518"/>
            <a:ext cx="4536504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Точность планирования Ваших денежных потоков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554608" y="3060550"/>
            <a:ext cx="4536504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Оперативный контроль Ваших затрат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554608" y="3348582"/>
            <a:ext cx="410445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Фиксированный ежемесячный платёж на весь срок действия договора лизинга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4554608" y="3852638"/>
            <a:ext cx="4104456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Широкий спектр дополнительных сервисов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4554608" y="4140670"/>
            <a:ext cx="4104456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После окончания договора лизинга Вы возвращаете старые машины либо выкупаете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12" y="1332359"/>
            <a:ext cx="3096344" cy="48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для физических лиц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18" y="1114022"/>
            <a:ext cx="3410577" cy="367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54212" y="5004767"/>
            <a:ext cx="3613492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Лизинг автотранспорта для физических лиц – сравнительно молодая услуга, суть которой заключатся в приобретении авто во временное владение и пользование на период действия договора. Основная выгода для Вас – в существенной экономии на текущих платежах по сравнению с другими способами  приобретения транспорта, которая достигается за счёт того, что вы не выплачиваете полную стоимость автомобиля.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4914652" y="1188343"/>
            <a:ext cx="3816424" cy="3384376"/>
            <a:chOff x="4914652" y="1188343"/>
            <a:chExt cx="3816424" cy="3384376"/>
          </a:xfrm>
        </p:grpSpPr>
        <p:sp>
          <p:nvSpPr>
            <p:cNvPr id="10" name="Содержимое 2"/>
            <p:cNvSpPr txBox="1">
              <a:spLocks/>
            </p:cNvSpPr>
            <p:nvPr/>
          </p:nvSpPr>
          <p:spPr>
            <a:xfrm>
              <a:off x="4914656" y="1188343"/>
              <a:ext cx="3816420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Базовые условия лизинговых программ</a:t>
              </a:r>
              <a:endParaRPr lang="ru-RU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4914652" y="1548383"/>
              <a:ext cx="3312367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Новый автомобиль стоимостью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 5,5 </a:t>
              </a:r>
              <a:r>
                <a:rPr lang="ru-RU" sz="13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млн</a:t>
              </a: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р.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5" name="Содержимое 2"/>
            <p:cNvSpPr txBox="1">
              <a:spLocks/>
            </p:cNvSpPr>
            <p:nvPr/>
          </p:nvSpPr>
          <p:spPr>
            <a:xfrm>
              <a:off x="4914652" y="2052439"/>
              <a:ext cx="331236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Аванс от 20% стоимости машины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6" name="Содержимое 2"/>
            <p:cNvSpPr txBox="1">
              <a:spLocks/>
            </p:cNvSpPr>
            <p:nvPr/>
          </p:nvSpPr>
          <p:spPr>
            <a:xfrm>
              <a:off x="4914652" y="2340471"/>
              <a:ext cx="331236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Срок договора лизинга до 3-х лет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Содержимое 2"/>
            <p:cNvSpPr txBox="1">
              <a:spLocks/>
            </p:cNvSpPr>
            <p:nvPr/>
          </p:nvSpPr>
          <p:spPr>
            <a:xfrm>
              <a:off x="4914652" y="2628503"/>
              <a:ext cx="3600400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Вы владеете и пользуетесь автомобилем в течение срока договора лизинга 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9" name="Содержимое 2"/>
            <p:cNvSpPr txBox="1">
              <a:spLocks/>
            </p:cNvSpPr>
            <p:nvPr/>
          </p:nvSpPr>
          <p:spPr>
            <a:xfrm>
              <a:off x="4914652" y="3132559"/>
              <a:ext cx="3600400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После окончания договора лизинга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Вы возвращаете машину </a:t>
              </a:r>
              <a:b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 лизинговую компанию </a:t>
              </a: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Содержимое 2"/>
            <p:cNvSpPr txBox="1">
              <a:spLocks/>
            </p:cNvSpPr>
            <p:nvPr/>
          </p:nvSpPr>
          <p:spPr>
            <a:xfrm>
              <a:off x="4914652" y="3852639"/>
              <a:ext cx="3600400" cy="72008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Возможность полного выкупа автомобиля в собственность в течение срока договора лизинга</a:t>
              </a:r>
            </a:p>
            <a:p>
              <a:pPr marL="179388" indent="-179388">
                <a:defRPr/>
              </a:pPr>
              <a:endPara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914652" y="4788743"/>
            <a:ext cx="5328592" cy="1872208"/>
            <a:chOff x="4914652" y="5004767"/>
            <a:chExt cx="5328592" cy="1872208"/>
          </a:xfrm>
        </p:grpSpPr>
        <p:sp>
          <p:nvSpPr>
            <p:cNvPr id="43" name="Содержимое 2"/>
            <p:cNvSpPr txBox="1">
              <a:spLocks/>
            </p:cNvSpPr>
            <p:nvPr/>
          </p:nvSpPr>
          <p:spPr>
            <a:xfrm>
              <a:off x="4914656" y="5004767"/>
              <a:ext cx="2952325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Программа для Вас, если Вы</a:t>
              </a:r>
              <a:endParaRPr lang="ru-RU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Содержимое 2"/>
            <p:cNvSpPr txBox="1">
              <a:spLocks/>
            </p:cNvSpPr>
            <p:nvPr/>
          </p:nvSpPr>
          <p:spPr>
            <a:xfrm>
              <a:off x="4914652" y="5364807"/>
              <a:ext cx="3960440" cy="28803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Предпочитаете ездить на новом автомобиле</a:t>
              </a:r>
              <a:endPara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Содержимое 2"/>
            <p:cNvSpPr txBox="1">
              <a:spLocks/>
            </p:cNvSpPr>
            <p:nvPr/>
          </p:nvSpPr>
          <p:spPr>
            <a:xfrm>
              <a:off x="4914652" y="5580831"/>
              <a:ext cx="5328592" cy="28803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Не хотите думать о </a:t>
              </a:r>
              <a:r>
                <a:rPr lang="ru-RU" sz="1100" dirty="0" err="1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постгарантийном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ремонте и обслуживании автомобиля</a:t>
              </a:r>
              <a:endPara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1" name="Содержимое 2"/>
            <p:cNvSpPr txBox="1">
              <a:spLocks/>
            </p:cNvSpPr>
            <p:nvPr/>
          </p:nvSpPr>
          <p:spPr>
            <a:xfrm>
              <a:off x="4914652" y="5796855"/>
              <a:ext cx="5256584" cy="28803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Хотели </a:t>
              </a: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бы уменьшить текущие платежи за автомобиль</a:t>
              </a:r>
              <a:endPara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2" name="Содержимое 2"/>
            <p:cNvSpPr txBox="1">
              <a:spLocks/>
            </p:cNvSpPr>
            <p:nvPr/>
          </p:nvSpPr>
          <p:spPr>
            <a:xfrm>
              <a:off x="4914652" y="6012879"/>
              <a:ext cx="5184576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Ориентированы на возможность каждые 2-3 года менять автомобиль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не заботясь о его продаже</a:t>
              </a:r>
              <a:endPara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Содержимое 2"/>
            <p:cNvSpPr txBox="1">
              <a:spLocks/>
            </p:cNvSpPr>
            <p:nvPr/>
          </p:nvSpPr>
          <p:spPr>
            <a:xfrm>
              <a:off x="4914652" y="6372919"/>
              <a:ext cx="5256584" cy="504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179388" indent="-179388">
                <a:buFont typeface="Arial" pitchFamily="34" charset="0"/>
                <a:buChar char="•"/>
                <a:defRPr/>
              </a:pP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Заинтересованы в существенно меньшем платеже </a:t>
              </a:r>
              <a:b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1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по сравнению с кредитом </a:t>
              </a:r>
              <a:endParaRPr lang="ru-RU" sz="11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партнёры и облигационные займы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46109" y="1280306"/>
            <a:ext cx="9435516" cy="160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pPr defTabSz="912782"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Лизинговые проекты 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финансируются компанией за счет как собственных, так и привлеченных средств. </a:t>
            </a:r>
          </a:p>
          <a:p>
            <a:pPr algn="just" defTabSz="912782">
              <a:defRPr/>
            </a:pPr>
            <a:endParaRPr lang="ru-RU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2782"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Значительный объем собственных финансовых ресурсов и многолетние партнерские отношения с ведущими российскими банками служат гарантией финансовой </a:t>
            </a:r>
            <a:r>
              <a: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устойчивости и надежности компании. </a:t>
            </a:r>
          </a:p>
          <a:p>
            <a:pPr defTabSz="912782">
              <a:defRPr/>
            </a:pPr>
            <a:endParaRPr lang="ru-RU" sz="1400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912782"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Компания привлекает средства через облигационные займы,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настоящее время успешно </a:t>
            </a:r>
            <a:r>
              <a:rPr lang="ru-RU" sz="1400" b="1" kern="0" dirty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размещено 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2782">
              <a:defRPr/>
            </a:pP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kern="0" dirty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выпусков облигаций 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kern="0" dirty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общую сумму 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12,7 </a:t>
            </a:r>
            <a:r>
              <a:rPr lang="ru-RU" sz="1400" b="1" kern="0" dirty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млрд руб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kern="0" dirty="0">
              <a:solidFill>
                <a:srgbClr val="004D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274735" y="3760890"/>
            <a:ext cx="8104384" cy="3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pPr defTabSz="912782">
              <a:buClr>
                <a:srgbClr val="0066FF"/>
              </a:buClr>
              <a:defRPr/>
            </a:pPr>
            <a:r>
              <a:rPr lang="ru-RU" sz="1400" b="1" kern="0" dirty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Финансовыми партнерами</a:t>
            </a:r>
            <a:r>
              <a:rPr lang="ru-RU" sz="1400" kern="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компании на протяжении последних лет стабильно </a:t>
            </a:r>
            <a:r>
              <a:rPr lang="ru-RU" sz="1400" b="1" kern="0" dirty="0" smtClean="0">
                <a:solidFill>
                  <a:srgbClr val="004D9E"/>
                </a:solidFill>
                <a:latin typeface="Arial" pitchFamily="34" charset="0"/>
                <a:cs typeface="Arial" pitchFamily="34" charset="0"/>
              </a:rPr>
              <a:t>выступают:</a:t>
            </a:r>
            <a:endParaRPr lang="ru-RU" sz="1400" b="1" kern="0" dirty="0">
              <a:solidFill>
                <a:srgbClr val="004D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альфаба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292" y="5460919"/>
            <a:ext cx="1839876" cy="551963"/>
          </a:xfrm>
          <a:prstGeom prst="rect">
            <a:avLst/>
          </a:prstGeom>
        </p:spPr>
      </p:pic>
      <p:pic>
        <p:nvPicPr>
          <p:cNvPr id="22" name="Рисунок 21" descr="открытие.png"/>
          <p:cNvPicPr>
            <a:picLocks noChangeAspect="1"/>
          </p:cNvPicPr>
          <p:nvPr/>
        </p:nvPicPr>
        <p:blipFill>
          <a:blip r:embed="rId3" cstate="print"/>
          <a:srcRect l="3875" r="10871"/>
          <a:stretch>
            <a:fillRect/>
          </a:stretch>
        </p:blipFill>
        <p:spPr>
          <a:xfrm>
            <a:off x="986143" y="4428703"/>
            <a:ext cx="2578893" cy="586047"/>
          </a:xfrm>
          <a:prstGeom prst="rect">
            <a:avLst/>
          </a:prstGeom>
        </p:spPr>
      </p:pic>
      <p:pic>
        <p:nvPicPr>
          <p:cNvPr id="23" name="Рисунок 22" descr="росбан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3854" y="5508822"/>
            <a:ext cx="1807233" cy="551963"/>
          </a:xfrm>
          <a:prstGeom prst="rect">
            <a:avLst/>
          </a:prstGeom>
        </p:spPr>
      </p:pic>
      <p:pic>
        <p:nvPicPr>
          <p:cNvPr id="24" name="Рисунок 23" descr="Юникреди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1566" y="5508822"/>
            <a:ext cx="1743503" cy="551963"/>
          </a:xfrm>
          <a:prstGeom prst="rect">
            <a:avLst/>
          </a:prstGeom>
        </p:spPr>
      </p:pic>
      <p:pic>
        <p:nvPicPr>
          <p:cNvPr id="12" name="Рисунок 11" descr="смп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4972" y="4428703"/>
            <a:ext cx="1969722" cy="586113"/>
          </a:xfrm>
          <a:prstGeom prst="rect">
            <a:avLst/>
          </a:prstGeom>
        </p:spPr>
      </p:pic>
      <p:pic>
        <p:nvPicPr>
          <p:cNvPr id="1026" name="Picture 2" descr="C:\Users\Zavistovich.S\Desktop\logo-vt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4815" y="4572724"/>
            <a:ext cx="879167" cy="315035"/>
          </a:xfrm>
          <a:prstGeom prst="rect">
            <a:avLst/>
          </a:prstGeom>
          <a:noFill/>
        </p:spPr>
      </p:pic>
      <p:pic>
        <p:nvPicPr>
          <p:cNvPr id="1027" name="Picture 3" descr="C:\Users\Zavistovich.S\Desktop\сбербан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8548" y="4572719"/>
            <a:ext cx="1872208" cy="39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106344" y="1386800"/>
            <a:ext cx="6629690" cy="3329935"/>
            <a:chOff x="2106344" y="1116335"/>
            <a:chExt cx="6629690" cy="3329935"/>
          </a:xfrm>
        </p:grpSpPr>
        <p:pic>
          <p:nvPicPr>
            <p:cNvPr id="5" name="Рисунок 4" descr="stanok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4453" y="1188354"/>
              <a:ext cx="2375984" cy="1379229"/>
            </a:xfrm>
            <a:prstGeom prst="rect">
              <a:avLst/>
            </a:prstGeom>
          </p:spPr>
        </p:pic>
        <p:pic>
          <p:nvPicPr>
            <p:cNvPr id="6" name="Рисунок 5" descr="белаз.png"/>
            <p:cNvPicPr>
              <a:picLocks noChangeAspect="1"/>
            </p:cNvPicPr>
            <p:nvPr/>
          </p:nvPicPr>
          <p:blipFill>
            <a:blip r:embed="rId3" cstate="print"/>
            <a:srcRect r="367"/>
            <a:stretch>
              <a:fillRect/>
            </a:stretch>
          </p:blipFill>
          <p:spPr>
            <a:xfrm>
              <a:off x="2106344" y="2268474"/>
              <a:ext cx="1551356" cy="1012747"/>
            </a:xfrm>
            <a:prstGeom prst="rect">
              <a:avLst/>
            </a:prstGeom>
          </p:spPr>
        </p:pic>
        <p:pic>
          <p:nvPicPr>
            <p:cNvPr id="7" name="Рисунок 6" descr="building.png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634734" y="1116335"/>
              <a:ext cx="2140549" cy="1348790"/>
            </a:xfrm>
            <a:prstGeom prst="rect">
              <a:avLst/>
            </a:prstGeom>
          </p:spPr>
        </p:pic>
        <p:pic>
          <p:nvPicPr>
            <p:cNvPr id="8" name="Рисунок 7" descr="LCV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0476" y="1385291"/>
              <a:ext cx="5405558" cy="306097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Универсальная лизинговая компания</a:t>
            </a:r>
            <a:endParaRPr lang="ru-RU" sz="2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9154" y="4123838"/>
            <a:ext cx="3595458" cy="1431001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Эксперты </a:t>
            </a:r>
            <a:br>
              <a:rPr lang="ru-RU" sz="2900" b="1" dirty="0" smtClean="0"/>
            </a:br>
            <a:r>
              <a:rPr lang="ru-RU" sz="2900" b="1" dirty="0" smtClean="0"/>
              <a:t>всех отраслей</a:t>
            </a:r>
          </a:p>
          <a:p>
            <a:r>
              <a:rPr lang="ru-RU" sz="2900" b="1" dirty="0" smtClean="0"/>
              <a:t>промышленности</a:t>
            </a:r>
            <a:endParaRPr lang="ru-RU" sz="2900" b="1" dirty="0"/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5130676" y="4212685"/>
            <a:ext cx="5040560" cy="21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28 </a:t>
            </a:r>
            <a:r>
              <a:rPr lang="ru-RU" sz="1600" b="1" dirty="0">
                <a:solidFill>
                  <a:srgbClr val="004D9E"/>
                </a:solidFill>
                <a:latin typeface="+mj-lt"/>
                <a:cs typeface="Arial" pitchFamily="34" charset="0"/>
              </a:rPr>
              <a:t>лет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российском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рынке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  70 подразделений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65 регионах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России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/>
              <a:t>42,6 </a:t>
            </a:r>
            <a:r>
              <a:rPr lang="ru-RU" sz="1600" b="1" dirty="0" err="1" smtClean="0"/>
              <a:t>млрд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4D9E"/>
                </a:solidFill>
                <a:cs typeface="Arial" pitchFamily="34" charset="0"/>
              </a:rPr>
              <a:t>руб.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ru-RU" sz="1600" b="1" dirty="0" smtClean="0">
                <a:cs typeface="Arial" pitchFamily="34" charset="0"/>
              </a:rPr>
              <a:t>объём нового бизнеса</a:t>
            </a:r>
            <a:r>
              <a:rPr lang="ru-RU" sz="1600" b="1" dirty="0" smtClean="0">
                <a:solidFill>
                  <a:srgbClr val="004D9E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 итогам 2018 г. </a:t>
            </a:r>
            <a:endParaRPr lang="ru-RU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/>
              <a:t>51,1 </a:t>
            </a:r>
            <a:r>
              <a:rPr lang="ru-RU" sz="1600" b="1" dirty="0" err="1" smtClean="0">
                <a:solidFill>
                  <a:srgbClr val="004D9E"/>
                </a:solidFill>
                <a:cs typeface="Arial" pitchFamily="34" charset="0"/>
              </a:rPr>
              <a:t>млрд</a:t>
            </a:r>
            <a:r>
              <a:rPr lang="ru-RU" sz="1600" b="1" dirty="0" smtClean="0">
                <a:solidFill>
                  <a:srgbClr val="004D9E"/>
                </a:solidFill>
                <a:cs typeface="Arial" pitchFamily="34" charset="0"/>
              </a:rPr>
              <a:t> руб. –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объём </a:t>
            </a:r>
            <a:r>
              <a:rPr lang="ru-RU" sz="1600" b="1" dirty="0">
                <a:solidFill>
                  <a:srgbClr val="004D9E"/>
                </a:solidFill>
                <a:latin typeface="+mj-lt"/>
                <a:cs typeface="Arial" pitchFamily="34" charset="0"/>
              </a:rPr>
              <a:t>лизингового портфеля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по сумме платежей к получению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на 01.01.2019 </a:t>
            </a:r>
            <a:endParaRPr lang="ru-RU" sz="1600" b="1" dirty="0" smtClean="0">
              <a:solidFill>
                <a:srgbClr val="004D9E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«Балтийский лизинг» – правильный выбор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4" y="1228215"/>
            <a:ext cx="9286941" cy="540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доверяют более 15 000 клиентов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91" y="908869"/>
            <a:ext cx="95726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03242" y="4423583"/>
            <a:ext cx="9358377" cy="20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0" tIns="45641" rIns="91280" bIns="45641">
            <a:spAutoFit/>
          </a:bodyPr>
          <a:lstStyle/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Компания «Балтийский лизинг» предоставляет своим клиентам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широкий перечень услуг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 приобретению автотранспорта, специальной техники, оборудования и недвижимости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в лизинг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Действуют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и регулярно обновляются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специальные предложения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 всем типам имущества, а также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совместные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программы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 многочисленными партнерами: производителями и дилерами.</a:t>
            </a:r>
          </a:p>
          <a:p>
            <a:pPr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Для удобства клиентов из всех регионов России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все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специальные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программы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распространяются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на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все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4D9E"/>
                </a:solidFill>
                <a:latin typeface="+mj-lt"/>
                <a:cs typeface="Arial" pitchFamily="34" charset="0"/>
              </a:rPr>
              <a:t>филиалы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компании «Балтийский лизинг».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Полный спектр лизинговых услуг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991" y="1208863"/>
            <a:ext cx="4113418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а России с филиалами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719" y="830813"/>
            <a:ext cx="10335564" cy="558036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работаем по всей России</a:t>
            </a:r>
            <a:endParaRPr lang="ru-RU" sz="2900" b="1" dirty="0">
              <a:solidFill>
                <a:srgbClr val="004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54212" y="5364807"/>
            <a:ext cx="936104" cy="72008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</a:rPr>
              <a:t>70</a:t>
            </a:r>
            <a:endParaRPr lang="ru-RU" sz="50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46300" y="5724847"/>
            <a:ext cx="1512168" cy="36004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филиалов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026220" y="6156895"/>
            <a:ext cx="3384376" cy="288032"/>
          </a:xfrm>
          <a:prstGeom prst="rect">
            <a:avLst/>
          </a:prstGeom>
        </p:spPr>
        <p:txBody>
          <a:bodyPr lIns="91280" tIns="45641" rIns="91280" bIns="45641"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От Мурманска до Владивостока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и лидерство</a:t>
            </a:r>
            <a:endParaRPr lang="ru-RU" sz="2900" b="1" dirty="0">
              <a:solidFill>
                <a:srgbClr val="004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971" y="1616214"/>
            <a:ext cx="2401069" cy="7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1098227" y="1692409"/>
            <a:ext cx="3960441" cy="288033"/>
          </a:xfrm>
          <a:prstGeom prst="rect">
            <a:avLst/>
          </a:prstGeom>
        </p:spPr>
        <p:txBody>
          <a:bodyPr lIns="91280" tIns="45641" rIns="91280" bIns="45641">
            <a:normAutofit fontScale="92500" lnSpcReduction="20000"/>
          </a:bodyPr>
          <a:lstStyle/>
          <a:p>
            <a:pPr>
              <a:defRPr/>
            </a:pPr>
            <a:r>
              <a:rPr lang="ru-RU" sz="1600" dirty="0" smtClean="0"/>
              <a:t>Долгосрочный рейтинг дефолта эмитента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098228" y="1836415"/>
            <a:ext cx="1512168" cy="72008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</a:rPr>
              <a:t>BB-</a:t>
            </a:r>
            <a:endParaRPr lang="ru-RU" sz="50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2466382" y="1980434"/>
            <a:ext cx="1512168" cy="576064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Стабильный прогноз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1098227" y="2772521"/>
            <a:ext cx="3960441" cy="576064"/>
          </a:xfrm>
          <a:prstGeom prst="rect">
            <a:avLst/>
          </a:prstGeom>
        </p:spPr>
        <p:txBody>
          <a:bodyPr lIns="91280" tIns="45641" rIns="91280" bIns="45641">
            <a:normAutofit/>
          </a:bodyPr>
          <a:lstStyle/>
          <a:p>
            <a:pPr>
              <a:defRPr/>
            </a:pPr>
            <a:r>
              <a:rPr lang="ru-RU" sz="1500" dirty="0" smtClean="0"/>
              <a:t>Среди лизинговых компаний России по итогам 9 месяцев 2018 г.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1098228" y="3132559"/>
            <a:ext cx="3888432" cy="72008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</a:rPr>
              <a:t>8 место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1098228" y="4068663"/>
            <a:ext cx="4464496" cy="36004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500" dirty="0" smtClean="0"/>
              <a:t>Уровень кредитоспособности по итогам 2018 г.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1098228" y="4212679"/>
            <a:ext cx="1512168" cy="720080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en-US" sz="5000" b="1" dirty="0" err="1" smtClean="0">
                <a:solidFill>
                  <a:schemeClr val="bg2">
                    <a:lumMod val="75000"/>
                  </a:schemeClr>
                </a:solidFill>
              </a:rPr>
              <a:t>ruA</a:t>
            </a:r>
            <a:endParaRPr lang="ru-RU" sz="50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2466382" y="4356696"/>
            <a:ext cx="1512168" cy="576064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Стабильный прогноз</a:t>
            </a:r>
          </a:p>
        </p:txBody>
      </p:sp>
      <p:pic>
        <p:nvPicPr>
          <p:cNvPr id="40" name="Picture 2" descr="D:\Логотипы\RAEX экспер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758" y="3204567"/>
            <a:ext cx="2808312" cy="554526"/>
          </a:xfrm>
          <a:prstGeom prst="rect">
            <a:avLst/>
          </a:prstGeom>
          <a:noFill/>
        </p:spPr>
      </p:pic>
      <p:sp>
        <p:nvSpPr>
          <p:cNvPr id="41" name="Содержимое 2"/>
          <p:cNvSpPr txBox="1">
            <a:spLocks/>
          </p:cNvSpPr>
          <p:nvPr/>
        </p:nvSpPr>
        <p:spPr>
          <a:xfrm>
            <a:off x="1098228" y="5148783"/>
            <a:ext cx="4248472" cy="648072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500" dirty="0" smtClean="0"/>
              <a:t>В сентябре 2018 г. отмечены за вклад </a:t>
            </a:r>
          </a:p>
          <a:p>
            <a:pPr>
              <a:defRPr/>
            </a:pPr>
            <a:r>
              <a:rPr lang="ru-RU" sz="1500" dirty="0" smtClean="0"/>
              <a:t>в развитие финансового лизинга в регионе</a:t>
            </a:r>
            <a:endParaRPr lang="ru-RU" sz="1500" dirty="0" smtClean="0">
              <a:solidFill>
                <a:schemeClr val="bg1"/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765" y="5066632"/>
            <a:ext cx="557548" cy="58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5562724" y="1260351"/>
            <a:ext cx="0" cy="48245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одержимое 2"/>
          <p:cNvSpPr txBox="1">
            <a:spLocks/>
          </p:cNvSpPr>
          <p:nvPr/>
        </p:nvSpPr>
        <p:spPr>
          <a:xfrm>
            <a:off x="6714852" y="5076766"/>
            <a:ext cx="2592288" cy="576064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5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Полпред президента </a:t>
            </a:r>
            <a:br>
              <a:rPr lang="ru-RU" sz="15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СЗФО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успехи</a:t>
            </a:r>
            <a:endParaRPr lang="ru-RU" sz="2900" b="1" dirty="0">
              <a:solidFill>
                <a:srgbClr val="004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6714854" y="4068674"/>
            <a:ext cx="2446802" cy="1152117"/>
          </a:xfrm>
          <a:prstGeom prst="rect">
            <a:avLst/>
          </a:prstGeom>
        </p:spPr>
        <p:txBody>
          <a:bodyPr lIns="91280" tIns="45641" rIns="91280" bIns="45641">
            <a:noAutofit/>
          </a:bodyPr>
          <a:lstStyle/>
          <a:p>
            <a:pPr>
              <a:defRPr/>
            </a:pPr>
            <a:r>
              <a:rPr lang="ru-RU" sz="1500" dirty="0" smtClean="0"/>
              <a:t>Величина лизингового портфеля, </a:t>
            </a:r>
            <a:r>
              <a:rPr lang="ru-RU" sz="1500" dirty="0" err="1" smtClean="0"/>
              <a:t>млрд</a:t>
            </a:r>
            <a:r>
              <a:rPr lang="ru-RU" sz="1500" dirty="0" smtClean="0"/>
              <a:t> руб.</a:t>
            </a: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6714852" y="1188343"/>
            <a:ext cx="2664296" cy="1296156"/>
          </a:xfrm>
          <a:prstGeom prst="rect">
            <a:avLst/>
          </a:prstGeom>
        </p:spPr>
        <p:txBody>
          <a:bodyPr lIns="91280" tIns="45641" rIns="91280" bIns="45641"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Динамика изменения количества заключённых договоров лизинга компании «Балтийский лизинг», шт.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263" y="3924647"/>
            <a:ext cx="46953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316" y="1188343"/>
            <a:ext cx="46953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pPr marL="12675"/>
            <a:r>
              <a:rPr lang="ru-RU" sz="2900" b="1" dirty="0" smtClean="0">
                <a:solidFill>
                  <a:srgbClr val="004D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Выгодная сделка</a:t>
            </a:r>
            <a:endParaRPr lang="ru-RU" sz="2900" b="1" dirty="0">
              <a:solidFill>
                <a:srgbClr val="004D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954212" y="1332359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«Балтийский лизинг» делает получение желаемого </a:t>
            </a:r>
            <a:br>
              <a:rPr lang="ru-RU" sz="1800" dirty="0" smtClean="0"/>
            </a:br>
            <a:r>
              <a:rPr lang="ru-RU" sz="1800" dirty="0" smtClean="0"/>
              <a:t>по-настоящему удобным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54215" y="2628503"/>
            <a:ext cx="2592285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Удобные каталоги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 err="1" smtClean="0">
                <a:solidFill>
                  <a:schemeClr val="bg1"/>
                </a:solidFill>
              </a:rPr>
              <a:t>спецпредложения</a:t>
            </a:r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978549" y="2628503"/>
            <a:ext cx="2376263" cy="741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Индивидуальный подход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978549" y="3708623"/>
            <a:ext cx="2592287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Профессиональные менеджеры подберут оптимальные условия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954212" y="3708623"/>
            <a:ext cx="244827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Оригинальная система подбора автомобилей в наличии упрощает выбор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954212" y="4572719"/>
            <a:ext cx="244827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Постоянно обновляется</a:t>
            </a:r>
          </a:p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пакет специальных предложений и скидок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978549" y="4572719"/>
            <a:ext cx="2592287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Электронный документооборот (ЭДО) помогает быть в курсе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26220" y="3420591"/>
            <a:ext cx="172819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50556" y="3420591"/>
            <a:ext cx="172819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>
          <a:xfrm>
            <a:off x="6858869" y="3708623"/>
            <a:ext cx="25202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Предварительное решение </a:t>
            </a:r>
            <a:b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по финансированию принимается за 1 день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6858868" y="2628503"/>
            <a:ext cx="2448272" cy="741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Экспресс-оформление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6858869" y="4572719"/>
            <a:ext cx="25202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Нужен только</a:t>
            </a:r>
          </a:p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минимальный пакет документов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30875" y="3420591"/>
            <a:ext cx="172819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Базовые условия лизинговых программ*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4914652" y="1188343"/>
            <a:ext cx="4176468" cy="1800200"/>
            <a:chOff x="5706740" y="1260351"/>
            <a:chExt cx="4176468" cy="1800200"/>
          </a:xfrm>
        </p:grpSpPr>
        <p:sp>
          <p:nvSpPr>
            <p:cNvPr id="93" name="Содержимое 2"/>
            <p:cNvSpPr txBox="1">
              <a:spLocks/>
            </p:cNvSpPr>
            <p:nvPr/>
          </p:nvSpPr>
          <p:spPr>
            <a:xfrm>
              <a:off x="5706744" y="1260351"/>
              <a:ext cx="2952325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300" b="1" dirty="0" smtClean="0">
                  <a:solidFill>
                    <a:schemeClr val="bg1"/>
                  </a:solidFill>
                </a:rPr>
                <a:t>Специальные условия</a:t>
              </a:r>
            </a:p>
          </p:txBody>
        </p:sp>
        <p:sp>
          <p:nvSpPr>
            <p:cNvPr id="102" name="Содержимое 2"/>
            <p:cNvSpPr txBox="1">
              <a:spLocks/>
            </p:cNvSpPr>
            <p:nvPr/>
          </p:nvSpPr>
          <p:spPr>
            <a:xfrm>
              <a:off x="5706740" y="1620391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Предварительное решение  за 1 день</a:t>
              </a:r>
            </a:p>
          </p:txBody>
        </p:sp>
        <p:sp>
          <p:nvSpPr>
            <p:cNvPr id="103" name="Содержимое 2"/>
            <p:cNvSpPr txBox="1">
              <a:spLocks/>
            </p:cNvSpPr>
            <p:nvPr/>
          </p:nvSpPr>
          <p:spPr>
            <a:xfrm>
              <a:off x="5706740" y="1908626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Без финансового анализа</a:t>
              </a:r>
            </a:p>
          </p:txBody>
        </p:sp>
        <p:sp>
          <p:nvSpPr>
            <p:cNvPr id="104" name="Содержимое 2"/>
            <p:cNvSpPr txBox="1">
              <a:spLocks/>
            </p:cNvSpPr>
            <p:nvPr/>
          </p:nvSpPr>
          <p:spPr>
            <a:xfrm>
              <a:off x="5706740" y="2196861"/>
              <a:ext cx="3816427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Минимальный пакет документов</a:t>
              </a:r>
            </a:p>
          </p:txBody>
        </p:sp>
        <p:sp>
          <p:nvSpPr>
            <p:cNvPr id="105" name="Содержимое 2"/>
            <p:cNvSpPr txBox="1">
              <a:spLocks/>
            </p:cNvSpPr>
            <p:nvPr/>
          </p:nvSpPr>
          <p:spPr>
            <a:xfrm>
              <a:off x="5706740" y="2484487"/>
              <a:ext cx="4176468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Специальные предложения от производителей</a:t>
              </a:r>
            </a:p>
          </p:txBody>
        </p:sp>
        <p:sp>
          <p:nvSpPr>
            <p:cNvPr id="106" name="Содержимое 2"/>
            <p:cNvSpPr txBox="1">
              <a:spLocks/>
            </p:cNvSpPr>
            <p:nvPr/>
          </p:nvSpPr>
          <p:spPr>
            <a:xfrm>
              <a:off x="5706740" y="2772519"/>
              <a:ext cx="4176468" cy="28803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13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  Обеспечение сделки – предмет лизинга</a:t>
              </a:r>
            </a:p>
          </p:txBody>
        </p:sp>
      </p:grpSp>
      <p:sp>
        <p:nvSpPr>
          <p:cNvPr id="48" name="Содержимое 2"/>
          <p:cNvSpPr txBox="1">
            <a:spLocks/>
          </p:cNvSpPr>
          <p:nvPr/>
        </p:nvSpPr>
        <p:spPr>
          <a:xfrm>
            <a:off x="1678510" y="1878335"/>
            <a:ext cx="2016223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Легковой автотранспорт</a:t>
            </a:r>
          </a:p>
        </p:txBody>
      </p:sp>
      <p:sp>
        <p:nvSpPr>
          <p:cNvPr id="74" name="Содержимое 2"/>
          <p:cNvSpPr txBox="1">
            <a:spLocks/>
          </p:cNvSpPr>
          <p:nvPr/>
        </p:nvSpPr>
        <p:spPr>
          <a:xfrm>
            <a:off x="3542283" y="1260351"/>
            <a:ext cx="715863" cy="288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Аванс</a:t>
            </a:r>
            <a:endParaRPr lang="ru-RU" sz="13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6" name="Содержимое 2"/>
          <p:cNvSpPr txBox="1">
            <a:spLocks/>
          </p:cNvSpPr>
          <p:nvPr/>
        </p:nvSpPr>
        <p:spPr>
          <a:xfrm>
            <a:off x="3546500" y="1590303"/>
            <a:ext cx="798376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4D9E"/>
                </a:solidFill>
              </a:rPr>
              <a:t>от 5</a:t>
            </a:r>
            <a:r>
              <a:rPr lang="ru-RU" sz="1600" b="1" dirty="0" smtClean="0">
                <a:solidFill>
                  <a:srgbClr val="004D9E"/>
                </a:solidFill>
              </a:rPr>
              <a:t>%</a:t>
            </a:r>
            <a:endParaRPr lang="ru-RU" sz="1600" b="1" dirty="0" smtClean="0">
              <a:solidFill>
                <a:srgbClr val="004D9E"/>
              </a:solidFill>
            </a:endParaRPr>
          </a:p>
        </p:txBody>
      </p:sp>
      <p:pic>
        <p:nvPicPr>
          <p:cNvPr id="56" name="Picture 2" descr="D:\Фирменный стиль\Презентации\Презентации\2019 Общая презентация компании\0_Материалы\Легк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260" y="1188343"/>
            <a:ext cx="1699105" cy="689992"/>
          </a:xfrm>
          <a:prstGeom prst="rect">
            <a:avLst/>
          </a:prstGeom>
          <a:noFill/>
        </p:spPr>
      </p:pic>
      <p:sp>
        <p:nvSpPr>
          <p:cNvPr id="50" name="Содержимое 2"/>
          <p:cNvSpPr txBox="1">
            <a:spLocks/>
          </p:cNvSpPr>
          <p:nvPr/>
        </p:nvSpPr>
        <p:spPr>
          <a:xfrm>
            <a:off x="1678510" y="2738441"/>
            <a:ext cx="1800199" cy="250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Коммерческий транспорт </a:t>
            </a:r>
          </a:p>
        </p:txBody>
      </p:sp>
      <p:sp>
        <p:nvSpPr>
          <p:cNvPr id="71" name="Содержимое 2"/>
          <p:cNvSpPr txBox="1">
            <a:spLocks/>
          </p:cNvSpPr>
          <p:nvPr/>
        </p:nvSpPr>
        <p:spPr>
          <a:xfrm>
            <a:off x="3474492" y="2450410"/>
            <a:ext cx="93610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4D9E"/>
                </a:solidFill>
              </a:rPr>
              <a:t>от 10%</a:t>
            </a:r>
          </a:p>
        </p:txBody>
      </p:sp>
      <p:pic>
        <p:nvPicPr>
          <p:cNvPr id="57" name="Picture 3" descr="D:\Фирменный стиль\Презентации\Презентации\2019 Общая презентация компании\0_Материалы\Коммерческ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260" y="2052439"/>
            <a:ext cx="1699105" cy="689992"/>
          </a:xfrm>
          <a:prstGeom prst="rect">
            <a:avLst/>
          </a:prstGeom>
          <a:noFill/>
        </p:spPr>
      </p:pic>
      <p:sp>
        <p:nvSpPr>
          <p:cNvPr id="54" name="Содержимое 2"/>
          <p:cNvSpPr txBox="1">
            <a:spLocks/>
          </p:cNvSpPr>
          <p:nvPr/>
        </p:nvSpPr>
        <p:spPr>
          <a:xfrm>
            <a:off x="1894533" y="4938202"/>
            <a:ext cx="1224135" cy="250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Спецтехника</a:t>
            </a:r>
          </a:p>
        </p:txBody>
      </p:sp>
      <p:sp>
        <p:nvSpPr>
          <p:cNvPr id="61" name="Содержимое 2"/>
          <p:cNvSpPr txBox="1">
            <a:spLocks/>
          </p:cNvSpPr>
          <p:nvPr/>
        </p:nvSpPr>
        <p:spPr>
          <a:xfrm>
            <a:off x="3614291" y="4650170"/>
            <a:ext cx="93610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4D9E"/>
                </a:solidFill>
              </a:rPr>
              <a:t>от </a:t>
            </a:r>
            <a:r>
              <a:rPr lang="ru-RU" sz="1600" b="1" dirty="0" smtClean="0">
                <a:solidFill>
                  <a:srgbClr val="004D9E"/>
                </a:solidFill>
              </a:rPr>
              <a:t>5%</a:t>
            </a:r>
            <a:endParaRPr lang="ru-RU" sz="1600" b="1" dirty="0" smtClean="0">
              <a:solidFill>
                <a:srgbClr val="004D9E"/>
              </a:solidFill>
            </a:endParaRP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1678510" y="3894559"/>
            <a:ext cx="2016223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Грузовой транспорт</a:t>
            </a: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3474492" y="3534519"/>
            <a:ext cx="93610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4D9E"/>
                </a:solidFill>
              </a:rPr>
              <a:t>от 10%</a:t>
            </a:r>
          </a:p>
        </p:txBody>
      </p:sp>
      <p:pic>
        <p:nvPicPr>
          <p:cNvPr id="58" name="Picture 4" descr="D:\Фирменный стиль\Презентации\Презентации\2019 Общая презентация компании\0_Материалы\Грузов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485" y="3204567"/>
            <a:ext cx="1699105" cy="689992"/>
          </a:xfrm>
          <a:prstGeom prst="rect">
            <a:avLst/>
          </a:prstGeom>
          <a:noFill/>
        </p:spPr>
      </p:pic>
      <p:sp>
        <p:nvSpPr>
          <p:cNvPr id="86" name="Содержимое 2"/>
          <p:cNvSpPr txBox="1">
            <a:spLocks/>
          </p:cNvSpPr>
          <p:nvPr/>
        </p:nvSpPr>
        <p:spPr>
          <a:xfrm>
            <a:off x="1894533" y="5916226"/>
            <a:ext cx="1224135" cy="5682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Оборудование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и коммерческая недвижимость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3474492" y="5692359"/>
            <a:ext cx="93610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4D9E"/>
                </a:solidFill>
              </a:rPr>
              <a:t>от </a:t>
            </a:r>
            <a:r>
              <a:rPr lang="ru-RU" sz="1600" b="1" dirty="0" smtClean="0">
                <a:solidFill>
                  <a:srgbClr val="004D9E"/>
                </a:solidFill>
              </a:rPr>
              <a:t>20</a:t>
            </a:r>
            <a:r>
              <a:rPr lang="ru-RU" sz="1600" b="1" dirty="0" smtClean="0">
                <a:solidFill>
                  <a:srgbClr val="004D9E"/>
                </a:solidFill>
              </a:rPr>
              <a:t>%</a:t>
            </a:r>
            <a:endParaRPr lang="ru-RU" sz="1600" b="1" dirty="0" smtClean="0">
              <a:solidFill>
                <a:srgbClr val="004D9E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476362" y="6052399"/>
            <a:ext cx="862226" cy="45719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4533" y="4212679"/>
            <a:ext cx="1103988" cy="7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533" y="5260311"/>
            <a:ext cx="88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Прямоугольник 93"/>
          <p:cNvSpPr/>
          <p:nvPr/>
        </p:nvSpPr>
        <p:spPr>
          <a:xfrm>
            <a:off x="3476362" y="5044287"/>
            <a:ext cx="862226" cy="45719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76362" y="3966567"/>
            <a:ext cx="862226" cy="45719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476362" y="2844527"/>
            <a:ext cx="862226" cy="45719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476362" y="1980431"/>
            <a:ext cx="862226" cy="45719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4914652" y="3204567"/>
            <a:ext cx="4608512" cy="3240360"/>
            <a:chOff x="5706740" y="3276575"/>
            <a:chExt cx="4608512" cy="3240360"/>
          </a:xfrm>
        </p:grpSpPr>
        <p:sp>
          <p:nvSpPr>
            <p:cNvPr id="109" name="Содержимое 2"/>
            <p:cNvSpPr txBox="1">
              <a:spLocks/>
            </p:cNvSpPr>
            <p:nvPr/>
          </p:nvSpPr>
          <p:spPr>
            <a:xfrm>
              <a:off x="5706740" y="3276575"/>
              <a:ext cx="4176468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Близость к клиенту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компания работает по всей России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0" name="Содержимое 2"/>
            <p:cNvSpPr txBox="1">
              <a:spLocks/>
            </p:cNvSpPr>
            <p:nvPr/>
          </p:nvSpPr>
          <p:spPr>
            <a:xfrm>
              <a:off x="5706740" y="3649394"/>
              <a:ext cx="4176468" cy="27525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Выгодные условия 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финансирования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1" name="Содержимое 2"/>
            <p:cNvSpPr txBox="1">
              <a:spLocks/>
            </p:cNvSpPr>
            <p:nvPr/>
          </p:nvSpPr>
          <p:spPr>
            <a:xfrm>
              <a:off x="5706740" y="3924647"/>
              <a:ext cx="4608512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Различные варианты 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графиков лизинговых платежей, в том числе с учётом сезонности бизнеса клиента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2" name="Содержимое 2"/>
            <p:cNvSpPr txBox="1">
              <a:spLocks/>
            </p:cNvSpPr>
            <p:nvPr/>
          </p:nvSpPr>
          <p:spPr>
            <a:xfrm>
              <a:off x="5706740" y="4356695"/>
              <a:ext cx="4608512" cy="28803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Гибкий подход 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к каждому клиенту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4" name="Содержимое 2"/>
            <p:cNvSpPr txBox="1">
              <a:spLocks/>
            </p:cNvSpPr>
            <p:nvPr/>
          </p:nvSpPr>
          <p:spPr>
            <a:xfrm>
              <a:off x="5706740" y="4644727"/>
              <a:ext cx="4608512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Опять привлечения 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международного финансирования и работы по импортным контрактам любой сложности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6" name="Содержимое 2"/>
            <p:cNvSpPr txBox="1">
              <a:spLocks/>
            </p:cNvSpPr>
            <p:nvPr/>
          </p:nvSpPr>
          <p:spPr>
            <a:xfrm>
              <a:off x="5706740" y="5076775"/>
              <a:ext cx="4176468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Финансирование </a:t>
              </a:r>
              <a:b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</a:b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сложноструктурированных проектов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7" name="Содержимое 2"/>
            <p:cNvSpPr txBox="1">
              <a:spLocks/>
            </p:cNvSpPr>
            <p:nvPr/>
          </p:nvSpPr>
          <p:spPr>
            <a:xfrm>
              <a:off x="5706740" y="5508823"/>
              <a:ext cx="4392488" cy="57606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Долгосрочное сотрудничество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 ведущими производителями и поставщиками оборудования,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с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пециальной техники и автотранспорта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8" name="Содержимое 2"/>
            <p:cNvSpPr txBox="1">
              <a:spLocks/>
            </p:cNvSpPr>
            <p:nvPr/>
          </p:nvSpPr>
          <p:spPr>
            <a:xfrm>
              <a:off x="5706740" y="6084887"/>
              <a:ext cx="4608512" cy="43204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Финансовая надёжность 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нашей компании – 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г</a:t>
              </a:r>
              <a:r>
                <a:rPr lang="ru-RU" sz="1000" dirty="0" smtClean="0">
                  <a:solidFill>
                    <a:schemeClr val="bg1">
                      <a:lumMod val="90000"/>
                      <a:lumOff val="10000"/>
                    </a:schemeClr>
                  </a:solidFill>
                </a:rPr>
                <a:t>арантия сохранности лизингового имущества!</a:t>
              </a: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  <a:p>
              <a:pPr>
                <a:defRPr/>
              </a:pPr>
              <a:endParaRPr lang="ru-RU" sz="1000" b="1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  <a:p>
              <a:pPr>
                <a:defRPr/>
              </a:pPr>
              <a:endParaRPr lang="ru-RU" sz="1000" b="1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  <a:p>
              <a:pPr>
                <a:defRPr/>
              </a:pPr>
              <a:endPara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121" name="Содержимое 2"/>
          <p:cNvSpPr txBox="1">
            <a:spLocks/>
          </p:cNvSpPr>
          <p:nvPr/>
        </p:nvSpPr>
        <p:spPr>
          <a:xfrm>
            <a:off x="5562724" y="6876975"/>
            <a:ext cx="4392488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*  Срок лизинга для всех программ до 36 месяцев (до 5 лет по отдельному  согласованию), с возможностью досрочного выкупа</a:t>
            </a:r>
            <a:endParaRPr lang="ru-RU" sz="10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8835-8C83-4574-951E-2F973674DF4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7544" y="351612"/>
            <a:ext cx="9644130" cy="538449"/>
          </a:xfrm>
          <a:prstGeom prst="rect">
            <a:avLst/>
          </a:prstGeom>
          <a:noFill/>
        </p:spPr>
        <p:txBody>
          <a:bodyPr wrap="square" lIns="91280" tIns="45641" rIns="91280" bIns="45641" rtlCol="0">
            <a:spAutoFit/>
          </a:bodyPr>
          <a:lstStyle/>
          <a:p>
            <a:r>
              <a:rPr lang="ru-RU" sz="2900" b="1" dirty="0" smtClean="0"/>
              <a:t>Лизинг автотранспорта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22" y="994549"/>
            <a:ext cx="3643338" cy="33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Группа 41"/>
          <p:cNvGrpSpPr/>
          <p:nvPr/>
        </p:nvGrpSpPr>
        <p:grpSpPr>
          <a:xfrm>
            <a:off x="661963" y="4530799"/>
            <a:ext cx="9437265" cy="2130152"/>
            <a:chOff x="661963" y="4530799"/>
            <a:chExt cx="9437265" cy="2130152"/>
          </a:xfrm>
        </p:grpSpPr>
        <p:pic>
          <p:nvPicPr>
            <p:cNvPr id="1029" name="Picture 5" descr="D:\Фирменный стиль\Презентации\Презентации\2019 Общая презентация компании\0_Материалы\Автобус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8748" y="5610919"/>
              <a:ext cx="1732409" cy="703516"/>
            </a:xfrm>
            <a:prstGeom prst="rect">
              <a:avLst/>
            </a:prstGeom>
            <a:noFill/>
          </p:spPr>
        </p:pic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954213" y="5292799"/>
              <a:ext cx="2016223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Легковой автотранспорт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826420" y="4788743"/>
              <a:ext cx="2520280" cy="621783"/>
              <a:chOff x="3330476" y="4788743"/>
              <a:chExt cx="2520280" cy="621783"/>
            </a:xfrm>
          </p:grpSpPr>
          <p:sp>
            <p:nvSpPr>
              <p:cNvPr id="8" name="Содержимое 2"/>
              <p:cNvSpPr txBox="1">
                <a:spLocks/>
              </p:cNvSpPr>
              <p:nvPr/>
            </p:nvSpPr>
            <p:spPr>
              <a:xfrm>
                <a:off x="3402484" y="4788743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Стоимость             Аванс</a:t>
                </a:r>
              </a:p>
            </p:txBody>
          </p:sp>
          <p:sp>
            <p:nvSpPr>
              <p:cNvPr id="15" name="Содержимое 2"/>
              <p:cNvSpPr txBox="1">
                <a:spLocks/>
              </p:cNvSpPr>
              <p:nvPr/>
            </p:nvSpPr>
            <p:spPr>
              <a:xfrm>
                <a:off x="3402484" y="5076775"/>
                <a:ext cx="1368152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до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9 500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000 р.</a:t>
                </a:r>
              </a:p>
            </p:txBody>
          </p:sp>
          <p:sp>
            <p:nvSpPr>
              <p:cNvPr id="16" name="Содержимое 2"/>
              <p:cNvSpPr txBox="1">
                <a:spLocks/>
              </p:cNvSpPr>
              <p:nvPr/>
            </p:nvSpPr>
            <p:spPr>
              <a:xfrm>
                <a:off x="4842644" y="5004767"/>
                <a:ext cx="798376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rgbClr val="004D9E"/>
                    </a:solidFill>
                  </a:rPr>
                  <a:t>от 5%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330476" y="5364807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772506" y="5364807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" name="Содержимое 2"/>
            <p:cNvSpPr txBox="1">
              <a:spLocks/>
            </p:cNvSpPr>
            <p:nvPr/>
          </p:nvSpPr>
          <p:spPr>
            <a:xfrm>
              <a:off x="954213" y="6266833"/>
              <a:ext cx="2016223" cy="39411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Коммерческий транспорт </a:t>
              </a:r>
              <a:br>
                <a:rPr lang="ru-RU" sz="1000" b="1" dirty="0" smtClean="0">
                  <a:solidFill>
                    <a:schemeClr val="bg1"/>
                  </a:solidFill>
                </a:rPr>
              </a:br>
              <a:r>
                <a:rPr lang="ru-RU" sz="1000" b="1" dirty="0" smtClean="0">
                  <a:solidFill>
                    <a:schemeClr val="bg1"/>
                  </a:solidFill>
                </a:rPr>
                <a:t>и микроавтобусы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826420" y="5762778"/>
              <a:ext cx="2520280" cy="621783"/>
              <a:chOff x="3330476" y="4788743"/>
              <a:chExt cx="2520280" cy="621783"/>
            </a:xfrm>
          </p:grpSpPr>
          <p:sp>
            <p:nvSpPr>
              <p:cNvPr id="22" name="Содержимое 2"/>
              <p:cNvSpPr txBox="1">
                <a:spLocks/>
              </p:cNvSpPr>
              <p:nvPr/>
            </p:nvSpPr>
            <p:spPr>
              <a:xfrm>
                <a:off x="3402484" y="4788743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Стоимость             Аванс</a:t>
                </a:r>
              </a:p>
            </p:txBody>
          </p:sp>
          <p:sp>
            <p:nvSpPr>
              <p:cNvPr id="23" name="Содержимое 2"/>
              <p:cNvSpPr txBox="1">
                <a:spLocks/>
              </p:cNvSpPr>
              <p:nvPr/>
            </p:nvSpPr>
            <p:spPr>
              <a:xfrm>
                <a:off x="3402484" y="5076775"/>
                <a:ext cx="1368152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до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6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500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000 р.</a:t>
                </a:r>
              </a:p>
            </p:txBody>
          </p:sp>
          <p:sp>
            <p:nvSpPr>
              <p:cNvPr id="24" name="Содержимое 2"/>
              <p:cNvSpPr txBox="1">
                <a:spLocks/>
              </p:cNvSpPr>
              <p:nvPr/>
            </p:nvSpPr>
            <p:spPr>
              <a:xfrm>
                <a:off x="4770636" y="5004767"/>
                <a:ext cx="936104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rgbClr val="004D9E"/>
                    </a:solidFill>
                  </a:rPr>
                  <a:t>от 10%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330476" y="5364807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772506" y="5364807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Содержимое 2"/>
            <p:cNvSpPr txBox="1">
              <a:spLocks/>
            </p:cNvSpPr>
            <p:nvPr/>
          </p:nvSpPr>
          <p:spPr>
            <a:xfrm>
              <a:off x="5778749" y="5292799"/>
              <a:ext cx="2016223" cy="28803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Грузовой транспорт</a:t>
              </a: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7578948" y="4788743"/>
              <a:ext cx="2520280" cy="621783"/>
              <a:chOff x="3330476" y="4788743"/>
              <a:chExt cx="2520280" cy="621783"/>
            </a:xfrm>
          </p:grpSpPr>
          <p:sp>
            <p:nvSpPr>
              <p:cNvPr id="29" name="Содержимое 2"/>
              <p:cNvSpPr txBox="1">
                <a:spLocks/>
              </p:cNvSpPr>
              <p:nvPr/>
            </p:nvSpPr>
            <p:spPr>
              <a:xfrm>
                <a:off x="3402484" y="4788743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Стоимость             Аванс</a:t>
                </a:r>
              </a:p>
            </p:txBody>
          </p:sp>
          <p:sp>
            <p:nvSpPr>
              <p:cNvPr id="30" name="Содержимое 2"/>
              <p:cNvSpPr txBox="1">
                <a:spLocks/>
              </p:cNvSpPr>
              <p:nvPr/>
            </p:nvSpPr>
            <p:spPr>
              <a:xfrm>
                <a:off x="3402484" y="5076775"/>
                <a:ext cx="1512168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до 15 500 000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р.</a:t>
                </a:r>
              </a:p>
            </p:txBody>
          </p:sp>
          <p:sp>
            <p:nvSpPr>
              <p:cNvPr id="31" name="Содержимое 2"/>
              <p:cNvSpPr txBox="1">
                <a:spLocks/>
              </p:cNvSpPr>
              <p:nvPr/>
            </p:nvSpPr>
            <p:spPr>
              <a:xfrm>
                <a:off x="4770636" y="5004767"/>
                <a:ext cx="936104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rgbClr val="004D9E"/>
                    </a:solidFill>
                  </a:rPr>
                  <a:t>от 10%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330476" y="5364807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772506" y="5364807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4" name="Содержимое 2"/>
            <p:cNvSpPr txBox="1">
              <a:spLocks/>
            </p:cNvSpPr>
            <p:nvPr/>
          </p:nvSpPr>
          <p:spPr>
            <a:xfrm>
              <a:off x="5778749" y="6266834"/>
              <a:ext cx="2016223" cy="250101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Пассажирские автобусы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7578948" y="5762778"/>
              <a:ext cx="2520280" cy="621783"/>
              <a:chOff x="3330476" y="4788743"/>
              <a:chExt cx="2520280" cy="621783"/>
            </a:xfrm>
          </p:grpSpPr>
          <p:sp>
            <p:nvSpPr>
              <p:cNvPr id="36" name="Содержимое 2"/>
              <p:cNvSpPr txBox="1">
                <a:spLocks/>
              </p:cNvSpPr>
              <p:nvPr/>
            </p:nvSpPr>
            <p:spPr>
              <a:xfrm>
                <a:off x="3402484" y="4788743"/>
                <a:ext cx="2448272" cy="28803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Стоимость             Аванс</a:t>
                </a:r>
              </a:p>
            </p:txBody>
          </p:sp>
          <p:sp>
            <p:nvSpPr>
              <p:cNvPr id="37" name="Содержимое 2"/>
              <p:cNvSpPr txBox="1">
                <a:spLocks/>
              </p:cNvSpPr>
              <p:nvPr/>
            </p:nvSpPr>
            <p:spPr>
              <a:xfrm>
                <a:off x="3402484" y="5076775"/>
                <a:ext cx="1512168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до </a:t>
                </a:r>
                <a:r>
                  <a:rPr lang="ru-RU" sz="1300" dirty="0" smtClean="0">
                    <a:solidFill>
                      <a:schemeClr val="bg1">
                        <a:lumMod val="90000"/>
                        <a:lumOff val="10000"/>
                      </a:schemeClr>
                    </a:solidFill>
                  </a:rPr>
                  <a:t>17 000 000 р.</a:t>
                </a:r>
              </a:p>
            </p:txBody>
          </p:sp>
          <p:sp>
            <p:nvSpPr>
              <p:cNvPr id="38" name="Содержимое 2"/>
              <p:cNvSpPr txBox="1">
                <a:spLocks/>
              </p:cNvSpPr>
              <p:nvPr/>
            </p:nvSpPr>
            <p:spPr>
              <a:xfrm>
                <a:off x="4770636" y="5004767"/>
                <a:ext cx="936104" cy="288032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rgbClr val="004D9E"/>
                    </a:solidFill>
                  </a:rPr>
                  <a:t>от 15%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330476" y="5364807"/>
                <a:ext cx="144016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772506" y="5364807"/>
                <a:ext cx="862226" cy="45719"/>
              </a:xfrm>
              <a:prstGeom prst="rect">
                <a:avLst/>
              </a:prstGeom>
              <a:solidFill>
                <a:srgbClr val="004D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26" name="Picture 2" descr="D:\Фирменный стиль\Презентации\Презентации\2019 Общая презентация компании\0_Материалы\Легково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1963" y="4530799"/>
              <a:ext cx="1876425" cy="762000"/>
            </a:xfrm>
            <a:prstGeom prst="rect">
              <a:avLst/>
            </a:prstGeom>
            <a:noFill/>
          </p:spPr>
        </p:pic>
        <p:pic>
          <p:nvPicPr>
            <p:cNvPr id="1027" name="Picture 3" descr="D:\Фирменный стиль\Презентации\Презентации\2019 Общая презентация компании\0_Материалы\Коммерческий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963" y="5508823"/>
              <a:ext cx="1876425" cy="762000"/>
            </a:xfrm>
            <a:prstGeom prst="rect">
              <a:avLst/>
            </a:prstGeom>
            <a:noFill/>
          </p:spPr>
        </p:pic>
        <p:pic>
          <p:nvPicPr>
            <p:cNvPr id="1028" name="Picture 4" descr="D:\Фирменный стиль\Презентации\Презентации\2019 Общая презентация компании\0_Материалы\Грузовой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724" y="4530799"/>
              <a:ext cx="1876425" cy="762000"/>
            </a:xfrm>
            <a:prstGeom prst="rect">
              <a:avLst/>
            </a:prstGeom>
            <a:noFill/>
          </p:spPr>
        </p:pic>
      </p:grpSp>
      <p:sp>
        <p:nvSpPr>
          <p:cNvPr id="45" name="Содержимое 2"/>
          <p:cNvSpPr txBox="1">
            <a:spLocks/>
          </p:cNvSpPr>
          <p:nvPr/>
        </p:nvSpPr>
        <p:spPr>
          <a:xfrm>
            <a:off x="5274692" y="1260351"/>
            <a:ext cx="482453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Предварительное решение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финансированию принимается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 телефону </a:t>
            </a:r>
            <a:r>
              <a:rPr lang="ru-RU" sz="2000" b="1" dirty="0" smtClean="0">
                <a:solidFill>
                  <a:schemeClr val="bg1"/>
                </a:solidFill>
              </a:rPr>
              <a:t>за 1 день </a:t>
            </a: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5274692" y="2340471"/>
            <a:ext cx="4752528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Быстрое оформление сделки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Специальные условия от производителей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Минимальный пакет документов без нотариальных копий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Возможность досрочного выкупа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Различные варианты графиков лизинговых платежей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лашка с логотипом">
  <a:themeElements>
    <a:clrScheme name="BL_2018">
      <a:dk1>
        <a:srgbClr val="004D9E"/>
      </a:dk1>
      <a:lt1>
        <a:srgbClr val="151515"/>
      </a:lt1>
      <a:dk2>
        <a:srgbClr val="94C11A"/>
      </a:dk2>
      <a:lt2>
        <a:srgbClr val="FFFFFF"/>
      </a:lt2>
      <a:accent1>
        <a:srgbClr val="E65734"/>
      </a:accent1>
      <a:accent2>
        <a:srgbClr val="009D39"/>
      </a:accent2>
      <a:accent3>
        <a:srgbClr val="52B0E4"/>
      </a:accent3>
      <a:accent4>
        <a:srgbClr val="8F99A5"/>
      </a:accent4>
      <a:accent5>
        <a:srgbClr val="D8D8D8"/>
      </a:accent5>
      <a:accent6>
        <a:srgbClr val="BFBFBF"/>
      </a:accent6>
      <a:hlink>
        <a:srgbClr val="A5A5A5"/>
      </a:hlink>
      <a:folHlink>
        <a:srgbClr val="7F7F7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1412</Words>
  <Application>Microsoft Office PowerPoint</Application>
  <PresentationFormat>Произвольный</PresentationFormat>
  <Paragraphs>310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Wingdings</vt:lpstr>
      <vt:lpstr>Calibri</vt:lpstr>
      <vt:lpstr>Плашка с логотипом</vt:lpstr>
      <vt:lpstr>Вместе  достигая  большего!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Спирин Вячеслав</dc:creator>
  <cp:lastModifiedBy>Zavistovich.S</cp:lastModifiedBy>
  <cp:revision>323</cp:revision>
  <dcterms:created xsi:type="dcterms:W3CDTF">2017-03-07T14:05:21Z</dcterms:created>
  <dcterms:modified xsi:type="dcterms:W3CDTF">2019-03-22T15:18:24Z</dcterms:modified>
</cp:coreProperties>
</file>